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4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40.xml" ContentType="application/vnd.openxmlformats-officedocument.presentationml.slide+xml"/>
  <Override PartName="/ppt/slides/slide47.xml" ContentType="application/vnd.openxmlformats-officedocument.presentationml.slide+xml"/>
  <Override PartName="/ppt/slides/slide28.xml" ContentType="application/vnd.openxmlformats-officedocument.presentationml.slide+xml"/>
  <Override PartName="/ppt/slides/slide45.xml" ContentType="application/vnd.openxmlformats-officedocument.presentationml.slide+xml"/>
  <Override PartName="/ppt/slides/slide42.xml" ContentType="application/vnd.openxmlformats-officedocument.presentationml.slide+xml"/>
  <Override PartName="/ppt/slides/slide46.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3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9"/>
  </p:notesMasterIdLst>
  <p:handoutMasterIdLst>
    <p:handoutMasterId r:id="rId50"/>
  </p:handoutMasterIdLst>
  <p:sldIdLst>
    <p:sldId id="281" r:id="rId2"/>
    <p:sldId id="328" r:id="rId3"/>
    <p:sldId id="373" r:id="rId4"/>
    <p:sldId id="329" r:id="rId5"/>
    <p:sldId id="336" r:id="rId6"/>
    <p:sldId id="330" r:id="rId7"/>
    <p:sldId id="360" r:id="rId8"/>
    <p:sldId id="332" r:id="rId9"/>
    <p:sldId id="333" r:id="rId10"/>
    <p:sldId id="334" r:id="rId11"/>
    <p:sldId id="335" r:id="rId12"/>
    <p:sldId id="337" r:id="rId13"/>
    <p:sldId id="339" r:id="rId14"/>
    <p:sldId id="338" r:id="rId15"/>
    <p:sldId id="340" r:id="rId16"/>
    <p:sldId id="350" r:id="rId17"/>
    <p:sldId id="341" r:id="rId18"/>
    <p:sldId id="374" r:id="rId19"/>
    <p:sldId id="375" r:id="rId20"/>
    <p:sldId id="376" r:id="rId21"/>
    <p:sldId id="377" r:id="rId22"/>
    <p:sldId id="378" r:id="rId23"/>
    <p:sldId id="362" r:id="rId24"/>
    <p:sldId id="364" r:id="rId25"/>
    <p:sldId id="363" r:id="rId26"/>
    <p:sldId id="367" r:id="rId27"/>
    <p:sldId id="368" r:id="rId28"/>
    <p:sldId id="369" r:id="rId29"/>
    <p:sldId id="370" r:id="rId30"/>
    <p:sldId id="371" r:id="rId31"/>
    <p:sldId id="372" r:id="rId32"/>
    <p:sldId id="331" r:id="rId33"/>
    <p:sldId id="342" r:id="rId34"/>
    <p:sldId id="343" r:id="rId35"/>
    <p:sldId id="344" r:id="rId36"/>
    <p:sldId id="345" r:id="rId37"/>
    <p:sldId id="346" r:id="rId38"/>
    <p:sldId id="348" r:id="rId39"/>
    <p:sldId id="349" r:id="rId40"/>
    <p:sldId id="355" r:id="rId41"/>
    <p:sldId id="365" r:id="rId42"/>
    <p:sldId id="366" r:id="rId43"/>
    <p:sldId id="356" r:id="rId44"/>
    <p:sldId id="357" r:id="rId45"/>
    <p:sldId id="358" r:id="rId46"/>
    <p:sldId id="359" r:id="rId47"/>
    <p:sldId id="361" r:id="rId48"/>
  </p:sldIdLst>
  <p:sldSz cx="9144000" cy="6858000" type="screen4x3"/>
  <p:notesSz cx="10234613" cy="7099300"/>
  <p:defaultTextStyle>
    <a:defPPr>
      <a:defRPr lang="de-DE"/>
    </a:defPPr>
    <a:lvl1pPr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clrMru>
    <a:srgbClr val="ACBCFF"/>
    <a:srgbClr val="FFC1C5"/>
    <a:srgbClr val="9DD5FF"/>
    <a:srgbClr val="FFFFB4"/>
    <a:srgbClr val="FFFF81"/>
    <a:srgbClr val="FF9100"/>
    <a:srgbClr val="FF7A00"/>
    <a:srgbClr val="FFE8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100" d="100"/>
          <a:sy n="100" d="100"/>
        </p:scale>
        <p:origin x="-1308" y="-240"/>
      </p:cViewPr>
      <p:guideLst>
        <p:guide orient="horz" pos="272"/>
        <p:guide orient="horz" pos="1008"/>
        <p:guide orient="horz" pos="3885"/>
        <p:guide orient="horz" pos="66"/>
        <p:guide orient="horz" pos="3522"/>
        <p:guide orient="horz" pos="2133"/>
        <p:guide pos="5616"/>
        <p:guide pos="487"/>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110" d="100"/>
          <a:sy n="110" d="100"/>
        </p:scale>
        <p:origin x="-1434" y="-84"/>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4434999" cy="354965"/>
          </a:xfrm>
          <a:prstGeom prst="rect">
            <a:avLst/>
          </a:prstGeom>
        </p:spPr>
        <p:txBody>
          <a:bodyPr vert="horz" lIns="99048" tIns="49524" rIns="99048" bIns="49524" rtlCol="0"/>
          <a:lstStyle>
            <a:lvl1pPr algn="l">
              <a:buFont typeface="Times" charset="0"/>
              <a:buChar char="•"/>
              <a:defRPr sz="1300">
                <a:latin typeface="Arial" charset="0"/>
                <a:ea typeface="ＭＳ Ｐゴシック" charset="0"/>
                <a:cs typeface="ＭＳ Ｐゴシック" charset="0"/>
              </a:defRPr>
            </a:lvl1pPr>
          </a:lstStyle>
          <a:p>
            <a:pPr>
              <a:defRPr/>
            </a:pPr>
            <a:endParaRPr lang="de-DE"/>
          </a:p>
        </p:txBody>
      </p:sp>
      <p:sp>
        <p:nvSpPr>
          <p:cNvPr id="3" name="Datumsplatzhalter 2"/>
          <p:cNvSpPr>
            <a:spLocks noGrp="1"/>
          </p:cNvSpPr>
          <p:nvPr>
            <p:ph type="dt" sz="quarter" idx="1"/>
          </p:nvPr>
        </p:nvSpPr>
        <p:spPr>
          <a:xfrm>
            <a:off x="5797838" y="0"/>
            <a:ext cx="4434999" cy="354965"/>
          </a:xfrm>
          <a:prstGeom prst="rect">
            <a:avLst/>
          </a:prstGeom>
        </p:spPr>
        <p:txBody>
          <a:bodyPr vert="horz" wrap="square" lIns="99048" tIns="49524" rIns="99048" bIns="49524" numCol="1" anchor="t" anchorCtr="0" compatLnSpc="1">
            <a:prstTxWarp prst="textNoShape">
              <a:avLst/>
            </a:prstTxWarp>
          </a:bodyPr>
          <a:lstStyle>
            <a:lvl1pPr algn="r">
              <a:buFont typeface="Times" charset="0"/>
              <a:buChar char="•"/>
              <a:defRPr sz="1300"/>
            </a:lvl1pPr>
          </a:lstStyle>
          <a:p>
            <a:pPr>
              <a:defRPr/>
            </a:pPr>
            <a:fld id="{60044796-0FBC-A647-8DB6-9BBF887AC513}" type="datetimeFigureOut">
              <a:rPr lang="de-DE"/>
              <a:pPr>
                <a:defRPr/>
              </a:pPr>
              <a:t>30.07.2013</a:t>
            </a:fld>
            <a:endParaRPr lang="de-DE"/>
          </a:p>
        </p:txBody>
      </p:sp>
      <p:sp>
        <p:nvSpPr>
          <p:cNvPr id="4" name="Fußzeilenplatzhalter 3"/>
          <p:cNvSpPr>
            <a:spLocks noGrp="1"/>
          </p:cNvSpPr>
          <p:nvPr>
            <p:ph type="ftr" sz="quarter" idx="2"/>
          </p:nvPr>
        </p:nvSpPr>
        <p:spPr>
          <a:xfrm>
            <a:off x="0" y="6742692"/>
            <a:ext cx="4434999" cy="354965"/>
          </a:xfrm>
          <a:prstGeom prst="rect">
            <a:avLst/>
          </a:prstGeom>
        </p:spPr>
        <p:txBody>
          <a:bodyPr vert="horz" lIns="99048" tIns="49524" rIns="99048" bIns="49524" rtlCol="0" anchor="b"/>
          <a:lstStyle>
            <a:lvl1pPr algn="l">
              <a:buFont typeface="Times" charset="0"/>
              <a:buChar char="•"/>
              <a:defRPr sz="1300">
                <a:latin typeface="Arial" charset="0"/>
                <a:ea typeface="ＭＳ Ｐゴシック" charset="0"/>
                <a:cs typeface="ＭＳ Ｐゴシック" charset="0"/>
              </a:defRPr>
            </a:lvl1pPr>
          </a:lstStyle>
          <a:p>
            <a:pPr>
              <a:defRPr/>
            </a:pPr>
            <a:endParaRPr lang="de-DE"/>
          </a:p>
        </p:txBody>
      </p:sp>
      <p:sp>
        <p:nvSpPr>
          <p:cNvPr id="5" name="Foliennummernplatzhalter 4"/>
          <p:cNvSpPr>
            <a:spLocks noGrp="1"/>
          </p:cNvSpPr>
          <p:nvPr>
            <p:ph type="sldNum" sz="quarter" idx="3"/>
          </p:nvPr>
        </p:nvSpPr>
        <p:spPr>
          <a:xfrm>
            <a:off x="5797838" y="6742692"/>
            <a:ext cx="4434999" cy="354965"/>
          </a:xfrm>
          <a:prstGeom prst="rect">
            <a:avLst/>
          </a:prstGeom>
        </p:spPr>
        <p:txBody>
          <a:bodyPr vert="horz" wrap="square" lIns="99048" tIns="49524" rIns="99048" bIns="49524" numCol="1" anchor="b" anchorCtr="0" compatLnSpc="1">
            <a:prstTxWarp prst="textNoShape">
              <a:avLst/>
            </a:prstTxWarp>
          </a:bodyPr>
          <a:lstStyle>
            <a:lvl1pPr algn="r">
              <a:buFont typeface="Times" charset="0"/>
              <a:buChar char="•"/>
              <a:defRPr sz="1300"/>
            </a:lvl1pPr>
          </a:lstStyle>
          <a:p>
            <a:pPr>
              <a:defRPr/>
            </a:pPr>
            <a:fld id="{5CF52AF3-98F0-CA47-9D53-349A31D87B02}" type="slidenum">
              <a:rPr lang="de-DE"/>
              <a:pPr>
                <a:defRPr/>
              </a:pPr>
              <a:t>‹Nr.›</a:t>
            </a:fld>
            <a:endParaRPr lang="de-DE"/>
          </a:p>
        </p:txBody>
      </p:sp>
    </p:spTree>
    <p:extLst>
      <p:ext uri="{BB962C8B-B14F-4D97-AF65-F5344CB8AC3E}">
        <p14:creationId xmlns:p14="http://schemas.microsoft.com/office/powerpoint/2010/main" val="2460222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434999" cy="35496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0" hangingPunct="0">
              <a:buFontTx/>
              <a:buNone/>
              <a:defRPr sz="1300" b="0">
                <a:latin typeface="Times" charset="0"/>
                <a:ea typeface="ＭＳ Ｐゴシック" charset="0"/>
                <a:cs typeface="ＭＳ Ｐゴシック" charset="0"/>
              </a:defRPr>
            </a:lvl1pPr>
          </a:lstStyle>
          <a:p>
            <a:pPr>
              <a:defRPr/>
            </a:pPr>
            <a:endParaRPr lang="de-DE"/>
          </a:p>
        </p:txBody>
      </p:sp>
      <p:sp>
        <p:nvSpPr>
          <p:cNvPr id="3075" name="Rectangle 3"/>
          <p:cNvSpPr>
            <a:spLocks noGrp="1" noChangeArrowheads="1"/>
          </p:cNvSpPr>
          <p:nvPr>
            <p:ph type="dt" idx="1"/>
          </p:nvPr>
        </p:nvSpPr>
        <p:spPr bwMode="auto">
          <a:xfrm>
            <a:off x="5799614" y="0"/>
            <a:ext cx="4434999" cy="35496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0" hangingPunct="0">
              <a:buFontTx/>
              <a:buNone/>
              <a:defRPr sz="1300" b="0">
                <a:latin typeface="Times" charset="0"/>
                <a:ea typeface="ＭＳ Ｐゴシック" charset="0"/>
                <a:cs typeface="ＭＳ Ｐゴシック" charset="0"/>
              </a:defRPr>
            </a:lvl1pPr>
          </a:lstStyle>
          <a:p>
            <a:pPr>
              <a:defRPr/>
            </a:pPr>
            <a:endParaRPr lang="de-DE"/>
          </a:p>
        </p:txBody>
      </p:sp>
      <p:sp>
        <p:nvSpPr>
          <p:cNvPr id="14340" name="Rectangle 4"/>
          <p:cNvSpPr>
            <a:spLocks noGrp="1" noRot="1" noChangeAspect="1" noChangeArrowheads="1" noTextEdit="1"/>
          </p:cNvSpPr>
          <p:nvPr>
            <p:ph type="sldImg" idx="2"/>
          </p:nvPr>
        </p:nvSpPr>
        <p:spPr bwMode="auto">
          <a:xfrm>
            <a:off x="3341688" y="531813"/>
            <a:ext cx="3551237" cy="26622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1364615" y="3372168"/>
            <a:ext cx="7505383" cy="319468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0" y="6744335"/>
            <a:ext cx="4434999" cy="35496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0" hangingPunct="0">
              <a:buFontTx/>
              <a:buNone/>
              <a:defRPr sz="1300" b="0">
                <a:latin typeface="Times" charset="0"/>
                <a:ea typeface="ＭＳ Ｐゴシック" charset="0"/>
                <a:cs typeface="ＭＳ Ｐゴシック" charset="0"/>
              </a:defRPr>
            </a:lvl1pPr>
          </a:lstStyle>
          <a:p>
            <a:pPr>
              <a:defRPr/>
            </a:pPr>
            <a:endParaRPr lang="de-DE"/>
          </a:p>
        </p:txBody>
      </p:sp>
      <p:sp>
        <p:nvSpPr>
          <p:cNvPr id="3079" name="Rectangle 7"/>
          <p:cNvSpPr>
            <a:spLocks noGrp="1" noChangeArrowheads="1"/>
          </p:cNvSpPr>
          <p:nvPr>
            <p:ph type="sldNum" sz="quarter" idx="5"/>
          </p:nvPr>
        </p:nvSpPr>
        <p:spPr bwMode="auto">
          <a:xfrm>
            <a:off x="5799614" y="6744335"/>
            <a:ext cx="4434999" cy="35496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0" hangingPunct="0">
              <a:defRPr sz="1300" b="0">
                <a:latin typeface="Times" charset="0"/>
              </a:defRPr>
            </a:lvl1pPr>
          </a:lstStyle>
          <a:p>
            <a:pPr>
              <a:defRPr/>
            </a:pPr>
            <a:fld id="{15C921F5-F78F-A745-9F19-7A5E5746A04F}" type="slidenum">
              <a:rPr lang="de-DE"/>
              <a:pPr>
                <a:defRPr/>
              </a:pPr>
              <a:t>‹Nr.›</a:t>
            </a:fld>
            <a:endParaRPr lang="de-DE"/>
          </a:p>
        </p:txBody>
      </p:sp>
    </p:spTree>
    <p:extLst>
      <p:ext uri="{BB962C8B-B14F-4D97-AF65-F5344CB8AC3E}">
        <p14:creationId xmlns:p14="http://schemas.microsoft.com/office/powerpoint/2010/main" val="9371947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pitchFamily="95"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pitchFamily="95"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pitchFamily="95"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pitchFamily="9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Arial" charset="0"/>
                <a:ea typeface="ＭＳ Ｐゴシック" charset="0"/>
                <a:cs typeface="ＭＳ Ｐゴシック" charset="0"/>
              </a:defRPr>
            </a:lvl1pPr>
            <a:lvl2pPr marL="804763" indent="-309524" eaLnBrk="0" hangingPunct="0">
              <a:defRPr sz="2600" b="1">
                <a:solidFill>
                  <a:schemeClr val="tx1"/>
                </a:solidFill>
                <a:latin typeface="Arial" charset="0"/>
                <a:ea typeface="ＭＳ Ｐゴシック" charset="0"/>
              </a:defRPr>
            </a:lvl2pPr>
            <a:lvl3pPr marL="1238098" indent="-247620" eaLnBrk="0" hangingPunct="0">
              <a:defRPr sz="2600" b="1">
                <a:solidFill>
                  <a:schemeClr val="tx1"/>
                </a:solidFill>
                <a:latin typeface="Arial" charset="0"/>
                <a:ea typeface="ＭＳ Ｐゴシック" charset="0"/>
              </a:defRPr>
            </a:lvl3pPr>
            <a:lvl4pPr marL="1733337" indent="-247620" eaLnBrk="0" hangingPunct="0">
              <a:defRPr sz="2600" b="1">
                <a:solidFill>
                  <a:schemeClr val="tx1"/>
                </a:solidFill>
                <a:latin typeface="Arial" charset="0"/>
                <a:ea typeface="ＭＳ Ｐゴシック" charset="0"/>
              </a:defRPr>
            </a:lvl4pPr>
            <a:lvl5pPr marL="2228576" indent="-247620" eaLnBrk="0" hangingPunct="0">
              <a:defRPr sz="2600" b="1">
                <a:solidFill>
                  <a:schemeClr val="tx1"/>
                </a:solidFill>
                <a:latin typeface="Arial" charset="0"/>
                <a:ea typeface="ＭＳ Ｐゴシック" charset="0"/>
              </a:defRPr>
            </a:lvl5pPr>
            <a:lvl6pPr marL="2723815" indent="-247620" eaLnBrk="0" fontAlgn="base" hangingPunct="0">
              <a:spcBef>
                <a:spcPct val="0"/>
              </a:spcBef>
              <a:spcAft>
                <a:spcPct val="0"/>
              </a:spcAft>
              <a:defRPr sz="2600" b="1">
                <a:solidFill>
                  <a:schemeClr val="tx1"/>
                </a:solidFill>
                <a:latin typeface="Arial" charset="0"/>
                <a:ea typeface="ＭＳ Ｐゴシック" charset="0"/>
              </a:defRPr>
            </a:lvl6pPr>
            <a:lvl7pPr marL="3219054" indent="-247620" eaLnBrk="0" fontAlgn="base" hangingPunct="0">
              <a:spcBef>
                <a:spcPct val="0"/>
              </a:spcBef>
              <a:spcAft>
                <a:spcPct val="0"/>
              </a:spcAft>
              <a:defRPr sz="2600" b="1">
                <a:solidFill>
                  <a:schemeClr val="tx1"/>
                </a:solidFill>
                <a:latin typeface="Arial" charset="0"/>
                <a:ea typeface="ＭＳ Ｐゴシック" charset="0"/>
              </a:defRPr>
            </a:lvl7pPr>
            <a:lvl8pPr marL="3714293" indent="-247620" eaLnBrk="0" fontAlgn="base" hangingPunct="0">
              <a:spcBef>
                <a:spcPct val="0"/>
              </a:spcBef>
              <a:spcAft>
                <a:spcPct val="0"/>
              </a:spcAft>
              <a:defRPr sz="2600" b="1">
                <a:solidFill>
                  <a:schemeClr val="tx1"/>
                </a:solidFill>
                <a:latin typeface="Arial" charset="0"/>
                <a:ea typeface="ＭＳ Ｐゴシック" charset="0"/>
              </a:defRPr>
            </a:lvl8pPr>
            <a:lvl9pPr marL="4209532" indent="-247620" eaLnBrk="0" fontAlgn="base" hangingPunct="0">
              <a:spcBef>
                <a:spcPct val="0"/>
              </a:spcBef>
              <a:spcAft>
                <a:spcPct val="0"/>
              </a:spcAft>
              <a:defRPr sz="2600" b="1">
                <a:solidFill>
                  <a:schemeClr val="tx1"/>
                </a:solidFill>
                <a:latin typeface="Arial" charset="0"/>
                <a:ea typeface="ＭＳ Ｐゴシック" charset="0"/>
              </a:defRPr>
            </a:lvl9pPr>
          </a:lstStyle>
          <a:p>
            <a:fld id="{325B806C-4D90-9040-B069-65F69F951DD5}" type="slidenum">
              <a:rPr lang="de-DE" sz="1300" b="0">
                <a:latin typeface="Times" charset="0"/>
              </a:rPr>
              <a:pPr/>
              <a:t>1</a:t>
            </a:fld>
            <a:endParaRPr lang="de-DE" sz="1300" b="0">
              <a:latin typeface="Times" charset="0"/>
            </a:endParaRPr>
          </a:p>
        </p:txBody>
      </p:sp>
      <p:sp>
        <p:nvSpPr>
          <p:cNvPr id="16386" name="Rectangle 2"/>
          <p:cNvSpPr>
            <a:spLocks noGrp="1" noRot="1" noChangeAspect="1" noChangeArrowheads="1" noTextEdit="1"/>
          </p:cNvSpPr>
          <p:nvPr>
            <p:ph type="sldImg"/>
          </p:nvPr>
        </p:nvSpPr>
        <p:spPr>
          <a:ln/>
        </p:spPr>
      </p:sp>
      <p:sp>
        <p:nvSpPr>
          <p:cNvPr id="16387" name="Rectangle 5"/>
          <p:cNvSpPr>
            <a:spLocks noGrp="1" noChangeArrowheads="1"/>
          </p:cNvSpPr>
          <p:nvPr>
            <p:ph type="body" idx="1"/>
          </p:nvPr>
        </p:nvSpPr>
        <p:spPr>
          <a:xfrm>
            <a:off x="1819487" y="3605525"/>
            <a:ext cx="3646081" cy="31667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776" tIns="51891" rIns="103776" bIns="51891"/>
          <a:lstStyle/>
          <a:p>
            <a:pPr marL="165080" indent="-165080" eaLnBrk="1" hangingPunct="1">
              <a:lnSpc>
                <a:spcPct val="90000"/>
              </a:lnSpc>
              <a:spcBef>
                <a:spcPct val="0"/>
              </a:spcBef>
            </a:pPr>
            <a:endParaRPr lang="de-DE" sz="800" b="1" dirty="0">
              <a:latin typeface="Arial Narrow" charset="0"/>
              <a:ea typeface="ＭＳ Ｐゴシック" charset="0"/>
              <a:cs typeface="ＭＳ Ｐゴシック" charset="0"/>
            </a:endParaRPr>
          </a:p>
          <a:p>
            <a:pPr marL="165080" indent="-165080" eaLnBrk="1" hangingPunct="1">
              <a:lnSpc>
                <a:spcPct val="80000"/>
              </a:lnSpc>
            </a:pPr>
            <a:endParaRPr lang="de-DE" sz="800" b="1" dirty="0">
              <a:latin typeface="Arial Narrow"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423763AB-CA7B-7649-AB2E-EE8EE7658143}" type="slidenum">
              <a:rPr lang="de-DE" sz="1300" b="0">
                <a:latin typeface="Times" charset="0"/>
              </a:rPr>
              <a:pPr algn="r"/>
              <a:t>10</a:t>
            </a:fld>
            <a:endParaRPr lang="de-DE" sz="1300" b="0">
              <a:latin typeface="Times"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0A94DB3C-F3B4-3C4E-BB08-4F4E1D7236A5}" type="slidenum">
              <a:rPr lang="de-DE" sz="1300" b="0">
                <a:latin typeface="Times" charset="0"/>
              </a:rPr>
              <a:pPr algn="r"/>
              <a:t>11</a:t>
            </a:fld>
            <a:endParaRPr lang="de-DE" sz="1300" b="0">
              <a:latin typeface="Times"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4CA54785-DB52-3247-BB80-A56BE6D078E0}" type="slidenum">
              <a:rPr lang="de-DE" sz="1300" b="0">
                <a:latin typeface="Times" charset="0"/>
              </a:rPr>
              <a:pPr algn="r"/>
              <a:t>12</a:t>
            </a:fld>
            <a:endParaRPr lang="de-DE" sz="1300" b="0">
              <a:latin typeface="Times"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B2648D86-62D5-D04C-ABD0-36F8712FE6A5}" type="slidenum">
              <a:rPr lang="de-DE" sz="1300" b="0">
                <a:latin typeface="Times" charset="0"/>
              </a:rPr>
              <a:pPr algn="r"/>
              <a:t>13</a:t>
            </a:fld>
            <a:endParaRPr lang="de-DE" sz="1300" b="0">
              <a:latin typeface="Times"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88CEDC19-69B3-894B-BF2C-9181A3B637A1}" type="slidenum">
              <a:rPr lang="de-DE" sz="1300" b="0">
                <a:latin typeface="Times" charset="0"/>
              </a:rPr>
              <a:pPr algn="r"/>
              <a:t>14</a:t>
            </a:fld>
            <a:endParaRPr lang="de-DE" sz="1300" b="0">
              <a:latin typeface="Times"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F7388F58-A423-1840-A9D1-982F51190654}" type="slidenum">
              <a:rPr lang="de-DE" sz="1300" b="0">
                <a:latin typeface="Times" charset="0"/>
              </a:rPr>
              <a:pPr algn="r"/>
              <a:t>15</a:t>
            </a:fld>
            <a:endParaRPr lang="de-DE" sz="1300" b="0">
              <a:latin typeface="Times"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3431E512-2CCE-8F48-B41F-05C9A51C7307}" type="slidenum">
              <a:rPr lang="de-DE" sz="1300" b="0">
                <a:latin typeface="Times" charset="0"/>
              </a:rPr>
              <a:pPr algn="r"/>
              <a:t>16</a:t>
            </a:fld>
            <a:endParaRPr lang="de-DE" sz="1300" b="0">
              <a:latin typeface="Times"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A39C4D0F-AE89-3E4F-B855-F4386BF71D1F}" type="slidenum">
              <a:rPr lang="de-DE" sz="1300" b="0">
                <a:latin typeface="Times" charset="0"/>
              </a:rPr>
              <a:pPr algn="r"/>
              <a:t>17</a:t>
            </a:fld>
            <a:endParaRPr lang="de-DE" sz="1300" b="0">
              <a:latin typeface="Times"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2EAA55A6-D56D-3846-A241-C7D90287FCE8}" type="slidenum">
              <a:rPr lang="de-DE" sz="1300" b="0">
                <a:latin typeface="Times" charset="0"/>
              </a:rPr>
              <a:pPr algn="r"/>
              <a:t>18</a:t>
            </a:fld>
            <a:endParaRPr lang="de-DE" sz="1300" b="0">
              <a:latin typeface="Times"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425A3E43-34FB-FF4A-8AE0-4358A4C854A3}" type="slidenum">
              <a:rPr lang="de-DE" sz="1300" b="0">
                <a:latin typeface="Times" charset="0"/>
              </a:rPr>
              <a:pPr algn="r"/>
              <a:t>19</a:t>
            </a:fld>
            <a:endParaRPr lang="de-DE" sz="1300" b="0">
              <a:latin typeface="Times"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E2A03A55-B93C-A34F-992F-782920CCC2BD}" type="slidenum">
              <a:rPr lang="de-DE" sz="1300" b="0">
                <a:latin typeface="Times" charset="0"/>
              </a:rPr>
              <a:pPr algn="r"/>
              <a:t>2</a:t>
            </a:fld>
            <a:endParaRPr lang="de-DE" sz="1300" b="0">
              <a:latin typeface="Times"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dirty="0">
              <a:ea typeface="ＭＳ Ｐゴシック" charset="0"/>
            </a:endParaRPr>
          </a:p>
          <a:p>
            <a:pPr eaLnBrk="1" hangingPunct="1"/>
            <a:endParaRPr lang="de-DE" dirty="0">
              <a:ea typeface="ＭＳ Ｐゴシック" charset="0"/>
              <a:cs typeface="ＭＳ Ｐゴシック" charset="0"/>
            </a:endParaRPr>
          </a:p>
          <a:p>
            <a:pPr eaLnBrk="1" hangingPunct="1"/>
            <a:endParaRPr lang="de-DE" dirty="0">
              <a:ea typeface="ＭＳ Ｐゴシック" charset="0"/>
              <a:cs typeface="ＭＳ Ｐゴシック" charset="0"/>
            </a:endParaRPr>
          </a:p>
          <a:p>
            <a:pPr eaLnBrk="1" hangingPunct="1"/>
            <a:endParaRPr lang="de-DE" dirty="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36164051-7A91-AC44-81CF-C006A26F13B4}" type="slidenum">
              <a:rPr lang="de-DE" sz="1300" b="0">
                <a:latin typeface="Times" charset="0"/>
              </a:rPr>
              <a:pPr algn="r"/>
              <a:t>20</a:t>
            </a:fld>
            <a:endParaRPr lang="de-DE" sz="1300" b="0">
              <a:latin typeface="Times" charset="0"/>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BB56E235-EF6A-9441-BE3F-F4B03A4AFF01}" type="slidenum">
              <a:rPr lang="de-DE" sz="1300" b="0">
                <a:latin typeface="Times" charset="0"/>
              </a:rPr>
              <a:pPr algn="r"/>
              <a:t>22</a:t>
            </a:fld>
            <a:endParaRPr lang="de-DE" sz="1300" b="0">
              <a:latin typeface="Times"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BA6B7760-B2D8-B843-9847-3149F1FE735C}" type="slidenum">
              <a:rPr lang="de-DE" sz="1300" b="0">
                <a:latin typeface="Times" charset="0"/>
              </a:rPr>
              <a:pPr algn="r"/>
              <a:t>23</a:t>
            </a:fld>
            <a:endParaRPr lang="de-DE" sz="1300" b="0">
              <a:latin typeface="Times"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0C10C5F3-8792-434E-B270-455828B76CDA}" type="slidenum">
              <a:rPr lang="de-DE" sz="1300" b="0">
                <a:latin typeface="Times" charset="0"/>
              </a:rPr>
              <a:pPr algn="r"/>
              <a:t>24</a:t>
            </a:fld>
            <a:endParaRPr lang="de-DE" sz="1300" b="0">
              <a:latin typeface="Times" charset="0"/>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1E01FE44-4B11-5D4F-8BE9-BF886DDBBB84}" type="slidenum">
              <a:rPr lang="de-DE" sz="1300" b="0">
                <a:latin typeface="Times" charset="0"/>
              </a:rPr>
              <a:pPr algn="r"/>
              <a:t>25</a:t>
            </a:fld>
            <a:endParaRPr lang="de-DE" sz="1300" b="0">
              <a:latin typeface="Times"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4B8CFD83-2D37-BB42-9CB7-E055C21599BC}" type="slidenum">
              <a:rPr lang="de-DE" sz="1300" b="0">
                <a:latin typeface="Times" charset="0"/>
              </a:rPr>
              <a:pPr algn="r"/>
              <a:t>26</a:t>
            </a:fld>
            <a:endParaRPr lang="de-DE" sz="1300" b="0">
              <a:latin typeface="Times"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3390E15B-24E6-4147-A8E7-4F84FBBE371C}" type="slidenum">
              <a:rPr lang="de-DE" sz="1300" b="0">
                <a:latin typeface="Times" charset="0"/>
              </a:rPr>
              <a:pPr algn="r"/>
              <a:t>27</a:t>
            </a:fld>
            <a:endParaRPr lang="de-DE" sz="1300" b="0">
              <a:latin typeface="Times" charset="0"/>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EABF8695-D34C-D645-BC0D-C9F3529BD1E6}" type="slidenum">
              <a:rPr lang="de-DE" sz="1300" b="0">
                <a:latin typeface="Times" charset="0"/>
              </a:rPr>
              <a:pPr algn="r"/>
              <a:t>28</a:t>
            </a:fld>
            <a:endParaRPr lang="de-DE" sz="1300" b="0">
              <a:latin typeface="Times"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19C003A7-DE29-2D4D-8F42-A48BAC0BA7F2}" type="slidenum">
              <a:rPr lang="de-DE" sz="1300" b="0">
                <a:latin typeface="Times" charset="0"/>
              </a:rPr>
              <a:pPr algn="r"/>
              <a:t>29</a:t>
            </a:fld>
            <a:endParaRPr lang="de-DE" sz="1300" b="0">
              <a:latin typeface="Times"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C6A91A38-5BB0-D64D-BC76-798AB5910B2E}" type="slidenum">
              <a:rPr lang="de-DE" sz="1300" b="0">
                <a:latin typeface="Times" charset="0"/>
              </a:rPr>
              <a:pPr algn="r"/>
              <a:t>30</a:t>
            </a:fld>
            <a:endParaRPr lang="de-DE" sz="1300" b="0">
              <a:latin typeface="Times" charset="0"/>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E9A0C449-F21F-0345-A8F7-6EC11304A697}" type="slidenum">
              <a:rPr lang="de-DE" sz="1300" b="0">
                <a:latin typeface="Times" charset="0"/>
              </a:rPr>
              <a:pPr algn="r"/>
              <a:t>3</a:t>
            </a:fld>
            <a:endParaRPr lang="de-DE" sz="1300" b="0">
              <a:latin typeface="Times"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79763A6F-C5E2-2140-94CA-D76970D8E99B}" type="slidenum">
              <a:rPr lang="de-DE" sz="1300" b="0">
                <a:latin typeface="Times" charset="0"/>
              </a:rPr>
              <a:pPr algn="r"/>
              <a:t>31</a:t>
            </a:fld>
            <a:endParaRPr lang="de-DE" sz="1300" b="0">
              <a:latin typeface="Times" charset="0"/>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7F007CC6-AB65-BC47-A271-A356BCCF8BAB}" type="slidenum">
              <a:rPr lang="de-DE" sz="1300" b="0">
                <a:latin typeface="Times" charset="0"/>
              </a:rPr>
              <a:pPr algn="r"/>
              <a:t>32</a:t>
            </a:fld>
            <a:endParaRPr lang="de-DE" sz="1300" b="0">
              <a:latin typeface="Times" charset="0"/>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5FA92F5A-DBED-DB45-9E46-FBAD507E571D}" type="slidenum">
              <a:rPr lang="de-DE" sz="1300" b="0">
                <a:latin typeface="Times" charset="0"/>
              </a:rPr>
              <a:pPr algn="r"/>
              <a:t>33</a:t>
            </a:fld>
            <a:endParaRPr lang="de-DE" sz="1300" b="0">
              <a:latin typeface="Times" charset="0"/>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8351361B-A7A7-6642-BE98-79A09E2361A4}" type="slidenum">
              <a:rPr lang="de-DE" sz="1300" b="0">
                <a:latin typeface="Times" charset="0"/>
              </a:rPr>
              <a:pPr algn="r"/>
              <a:t>34</a:t>
            </a:fld>
            <a:endParaRPr lang="de-DE" sz="1300" b="0">
              <a:latin typeface="Times" charset="0"/>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5B7A9B26-EB55-1B46-B367-DEBD5F219F4E}" type="slidenum">
              <a:rPr lang="de-DE" sz="1300" b="0">
                <a:latin typeface="Times" charset="0"/>
              </a:rPr>
              <a:pPr algn="r"/>
              <a:t>35</a:t>
            </a:fld>
            <a:endParaRPr lang="de-DE" sz="1300" b="0">
              <a:latin typeface="Times" charset="0"/>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77BB4BB0-059A-5849-9229-4E625A9FDCC0}" type="slidenum">
              <a:rPr lang="de-DE" sz="1300" b="0">
                <a:latin typeface="Times" charset="0"/>
              </a:rPr>
              <a:pPr algn="r"/>
              <a:t>36</a:t>
            </a:fld>
            <a:endParaRPr lang="de-DE" sz="1300" b="0">
              <a:latin typeface="Times" charset="0"/>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75CF14D4-6281-4B47-97C7-9619D75A6FEB}" type="slidenum">
              <a:rPr lang="de-DE" sz="1300" b="0">
                <a:latin typeface="Times" charset="0"/>
              </a:rPr>
              <a:pPr algn="r"/>
              <a:t>37</a:t>
            </a:fld>
            <a:endParaRPr lang="de-DE" sz="1300" b="0">
              <a:latin typeface="Times"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9D41538C-3BEE-DC4A-823E-B7C52E01D1AA}" type="slidenum">
              <a:rPr lang="de-DE" sz="1300" b="0">
                <a:latin typeface="Times" charset="0"/>
              </a:rPr>
              <a:pPr algn="r"/>
              <a:t>38</a:t>
            </a:fld>
            <a:endParaRPr lang="de-DE" sz="1300" b="0">
              <a:latin typeface="Times"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BFAEDD67-F3F0-6943-BD47-17C6E2BD18AB}" type="slidenum">
              <a:rPr lang="de-DE" sz="1300" b="0">
                <a:latin typeface="Times" charset="0"/>
              </a:rPr>
              <a:pPr algn="r"/>
              <a:t>39</a:t>
            </a:fld>
            <a:endParaRPr lang="de-DE" sz="1300" b="0">
              <a:latin typeface="Times" charset="0"/>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97CD8922-D087-2C40-A14B-0E6D0B225A9F}" type="slidenum">
              <a:rPr lang="de-DE" sz="1300" b="0">
                <a:latin typeface="Times" charset="0"/>
              </a:rPr>
              <a:pPr algn="r"/>
              <a:t>40</a:t>
            </a:fld>
            <a:endParaRPr lang="de-DE" sz="1300" b="0">
              <a:latin typeface="Times" charset="0"/>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FCB20B8A-2B05-0D43-A1A3-0D809F6651F6}" type="slidenum">
              <a:rPr lang="de-DE" sz="1300" b="0">
                <a:latin typeface="Times" charset="0"/>
              </a:rPr>
              <a:pPr algn="r"/>
              <a:t>4</a:t>
            </a:fld>
            <a:endParaRPr lang="de-DE" sz="1300" b="0">
              <a:latin typeface="Times"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D5E54632-AEB7-F64B-B7FB-E7859604051A}" type="slidenum">
              <a:rPr lang="de-DE" sz="1300" b="0">
                <a:latin typeface="Times" charset="0"/>
              </a:rPr>
              <a:pPr algn="r"/>
              <a:t>41</a:t>
            </a:fld>
            <a:endParaRPr lang="de-DE" sz="1300" b="0">
              <a:latin typeface="Times" charset="0"/>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30A58728-B193-B240-94D1-0A1C46C99808}" type="slidenum">
              <a:rPr lang="de-DE" sz="1300" b="0">
                <a:latin typeface="Times" charset="0"/>
              </a:rPr>
              <a:pPr algn="r"/>
              <a:t>42</a:t>
            </a:fld>
            <a:endParaRPr lang="de-DE" sz="1300" b="0">
              <a:latin typeface="Times" charset="0"/>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012A58D6-A863-A249-B3CD-5C222EFFB617}" type="slidenum">
              <a:rPr lang="de-DE" sz="1300" b="0">
                <a:latin typeface="Times" charset="0"/>
              </a:rPr>
              <a:pPr algn="r"/>
              <a:t>43</a:t>
            </a:fld>
            <a:endParaRPr lang="de-DE" sz="1300" b="0">
              <a:latin typeface="Times" charset="0"/>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C9759AAB-5858-9C42-B3B2-713D5087A4E3}" type="slidenum">
              <a:rPr lang="de-DE" sz="1300" b="0">
                <a:latin typeface="Times" charset="0"/>
              </a:rPr>
              <a:pPr algn="r"/>
              <a:t>44</a:t>
            </a:fld>
            <a:endParaRPr lang="de-DE" sz="1300" b="0">
              <a:latin typeface="Times" charset="0"/>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967193A2-E4C4-5A43-8EEA-A03606806BE6}" type="slidenum">
              <a:rPr lang="de-DE" sz="1300" b="0">
                <a:latin typeface="Times" charset="0"/>
              </a:rPr>
              <a:pPr algn="r"/>
              <a:t>45</a:t>
            </a:fld>
            <a:endParaRPr lang="de-DE" sz="1300" b="0">
              <a:latin typeface="Times" charset="0"/>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E6416E5E-F858-9946-B81E-3FF7A607255A}" type="slidenum">
              <a:rPr lang="de-DE" sz="1300" b="0">
                <a:latin typeface="Times" charset="0"/>
              </a:rPr>
              <a:pPr algn="r"/>
              <a:t>46</a:t>
            </a:fld>
            <a:endParaRPr lang="de-DE" sz="1300" b="0">
              <a:latin typeface="Times" charset="0"/>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EB5D37CB-D869-4D44-98EF-049D630339F3}" type="slidenum">
              <a:rPr lang="de-DE" sz="1300" b="0">
                <a:latin typeface="Times" charset="0"/>
              </a:rPr>
              <a:pPr algn="r"/>
              <a:t>47</a:t>
            </a:fld>
            <a:endParaRPr lang="de-DE" sz="1300" b="0">
              <a:latin typeface="Times" charset="0"/>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E8AF7A69-ECC7-4848-B71A-52C09D06995A}" type="slidenum">
              <a:rPr lang="de-DE" sz="1300" b="0">
                <a:latin typeface="Times" charset="0"/>
              </a:rPr>
              <a:pPr algn="r"/>
              <a:t>5</a:t>
            </a:fld>
            <a:endParaRPr lang="de-DE" sz="1300" b="0">
              <a:latin typeface="Times"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27E7590C-FAE9-9E43-9974-E97B512F372E}" type="slidenum">
              <a:rPr lang="de-DE" sz="1300" b="0">
                <a:latin typeface="Times" charset="0"/>
              </a:rPr>
              <a:pPr algn="r"/>
              <a:t>6</a:t>
            </a:fld>
            <a:endParaRPr lang="de-DE" sz="1300" b="0">
              <a:latin typeface="Times"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A6FC4975-1F8D-4140-9AE0-F9BEB91C713A}" type="slidenum">
              <a:rPr lang="de-DE" sz="1300" b="0">
                <a:latin typeface="Times" charset="0"/>
              </a:rPr>
              <a:pPr algn="r"/>
              <a:t>7</a:t>
            </a:fld>
            <a:endParaRPr lang="de-DE" sz="1300" b="0">
              <a:latin typeface="Times"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D4EF2130-05CE-2D45-AC97-96E8F5269CED}" type="slidenum">
              <a:rPr lang="de-DE" sz="1300" b="0">
                <a:latin typeface="Times" charset="0"/>
              </a:rPr>
              <a:pPr algn="r"/>
              <a:t>8</a:t>
            </a:fld>
            <a:endParaRPr lang="de-DE" sz="1300" b="0">
              <a:latin typeface="Times"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5799614" y="6744335"/>
            <a:ext cx="4434999" cy="35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B542BD1D-9E99-B64D-83B4-F2394B08A186}" type="slidenum">
              <a:rPr lang="de-DE" sz="1300" b="0">
                <a:latin typeface="Times" charset="0"/>
              </a:rPr>
              <a:pPr algn="r"/>
              <a:t>9</a:t>
            </a:fld>
            <a:endParaRPr lang="de-DE" sz="1300" b="0">
              <a:latin typeface="Times"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de-DE">
              <a:ea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a:p>
            <a:pPr eaLnBrk="1" hangingPunct="1"/>
            <a:endParaRPr lang="de-DE">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F0000"/>
        </a:solidFill>
        <a:effectLst/>
      </p:bgPr>
    </p:bg>
    <p:spTree>
      <p:nvGrpSpPr>
        <p:cNvPr id="1" name=""/>
        <p:cNvGrpSpPr/>
        <p:nvPr/>
      </p:nvGrpSpPr>
      <p:grpSpPr>
        <a:xfrm>
          <a:off x="0" y="0"/>
          <a:ext cx="0" cy="0"/>
          <a:chOff x="0" y="0"/>
          <a:chExt cx="0" cy="0"/>
        </a:xfrm>
      </p:grpSpPr>
      <p:sp>
        <p:nvSpPr>
          <p:cNvPr id="3" name="Rectangle 13"/>
          <p:cNvSpPr>
            <a:spLocks noChangeArrowheads="1"/>
          </p:cNvSpPr>
          <p:nvPr/>
        </p:nvSpPr>
        <p:spPr bwMode="auto">
          <a:xfrm>
            <a:off x="0" y="3429000"/>
            <a:ext cx="9144000" cy="3429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charset="0"/>
              <a:buChar char="•"/>
            </a:pPr>
            <a:endParaRPr lang="de-DE"/>
          </a:p>
        </p:txBody>
      </p:sp>
      <p:sp>
        <p:nvSpPr>
          <p:cNvPr id="4" name="Rectangle 3"/>
          <p:cNvSpPr>
            <a:spLocks noChangeArrowheads="1"/>
          </p:cNvSpPr>
          <p:nvPr/>
        </p:nvSpPr>
        <p:spPr bwMode="auto">
          <a:xfrm>
            <a:off x="0" y="0"/>
            <a:ext cx="9144000" cy="342900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charset="0"/>
              <a:buChar char="•"/>
            </a:pPr>
            <a:endParaRPr lang="de-DE"/>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7725" y="0"/>
            <a:ext cx="7191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160">
                <a:solidFill>
                  <a:srgbClr val="000000"/>
                </a:solidFill>
                <a:miter lim="800000"/>
                <a:headEnd/>
                <a:tailEnd/>
              </a14:hiddenLine>
            </a:ext>
          </a:extLst>
        </p:spPr>
      </p:pic>
      <p:sp>
        <p:nvSpPr>
          <p:cNvPr id="6" name="Text Box 8"/>
          <p:cNvSpPr txBox="1">
            <a:spLocks noChangeArrowheads="1"/>
          </p:cNvSpPr>
          <p:nvPr/>
        </p:nvSpPr>
        <p:spPr bwMode="auto">
          <a:xfrm>
            <a:off x="7613650" y="800100"/>
            <a:ext cx="546100" cy="142875"/>
          </a:xfrm>
          <a:prstGeom prst="rect">
            <a:avLst/>
          </a:prstGeom>
          <a:noFill/>
          <a:ln w="9525">
            <a:noFill/>
            <a:miter lim="800000"/>
            <a:headEnd/>
            <a:tailEnd/>
          </a:ln>
          <a:effec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nSpc>
                <a:spcPts val="1100"/>
              </a:lnSpc>
              <a:defRPr/>
            </a:pPr>
            <a:r>
              <a:rPr lang="de-DE" sz="1000" smtClean="0"/>
              <a:t>Vorstand</a:t>
            </a:r>
          </a:p>
        </p:txBody>
      </p:sp>
      <p:sp>
        <p:nvSpPr>
          <p:cNvPr id="7" name="Line 9"/>
          <p:cNvSpPr>
            <a:spLocks noChangeShapeType="1"/>
          </p:cNvSpPr>
          <p:nvPr/>
        </p:nvSpPr>
        <p:spPr bwMode="auto">
          <a:xfrm>
            <a:off x="7559675" y="819150"/>
            <a:ext cx="0" cy="107950"/>
          </a:xfrm>
          <a:prstGeom prst="line">
            <a:avLst/>
          </a:prstGeom>
          <a:noFill/>
          <a:ln w="1016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3557" name="Rectangle 5"/>
          <p:cNvSpPr>
            <a:spLocks noGrp="1" noChangeArrowheads="1"/>
          </p:cNvSpPr>
          <p:nvPr>
            <p:ph type="subTitle" idx="1"/>
          </p:nvPr>
        </p:nvSpPr>
        <p:spPr>
          <a:xfrm>
            <a:off x="762000" y="5397500"/>
            <a:ext cx="8001000" cy="1098550"/>
          </a:xfrm>
        </p:spPr>
        <p:txBody>
          <a:bodyPr/>
          <a:lstStyle>
            <a:lvl1pPr marL="0" indent="0">
              <a:lnSpc>
                <a:spcPts val="3600"/>
              </a:lnSpc>
              <a:buFont typeface="Wingdings" pitchFamily="95" charset="2"/>
              <a:buNone/>
              <a:defRPr sz="3800">
                <a:solidFill>
                  <a:schemeClr val="bg1"/>
                </a:solidFill>
              </a:defRPr>
            </a:lvl1pPr>
          </a:lstStyle>
          <a:p>
            <a:r>
              <a:rPr lang="de-DE"/>
              <a:t>Master-Untertitelformat bearbeiten</a:t>
            </a:r>
          </a:p>
        </p:txBody>
      </p:sp>
    </p:spTree>
    <p:extLst>
      <p:ext uri="{BB962C8B-B14F-4D97-AF65-F5344CB8AC3E}">
        <p14:creationId xmlns:p14="http://schemas.microsoft.com/office/powerpoint/2010/main" val="88637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vert="horz"/>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sldNum" sz="quarter" idx="10"/>
          </p:nvPr>
        </p:nvSpPr>
        <p:spPr/>
        <p:txBody>
          <a:bodyPr/>
          <a:lstStyle>
            <a:lvl1pPr>
              <a:defRPr/>
            </a:lvl1pPr>
          </a:lstStyle>
          <a:p>
            <a:pPr>
              <a:defRPr/>
            </a:pPr>
            <a:fld id="{0F1AAC4A-70F5-904F-BA4B-0636929C782C}" type="slidenum">
              <a:rPr lang="de-DE"/>
              <a:pPr>
                <a:defRPr/>
              </a:pPr>
              <a:t>‹Nr.›</a:t>
            </a:fld>
            <a:endParaRPr lang="de-DE"/>
          </a:p>
        </p:txBody>
      </p:sp>
      <p:sp>
        <p:nvSpPr>
          <p:cNvPr id="5" name="Rectangle 5"/>
          <p:cNvSpPr>
            <a:spLocks noGrp="1" noChangeArrowheads="1"/>
          </p:cNvSpPr>
          <p:nvPr>
            <p:ph type="ftr" sz="quarter" idx="11"/>
          </p:nvPr>
        </p:nvSpPr>
        <p:spPr/>
        <p:txBody>
          <a:bodyPr/>
          <a:lstStyle>
            <a:lvl1pPr>
              <a:defRPr/>
            </a:lvl1pPr>
          </a:lstStyle>
          <a:p>
            <a:pPr>
              <a:defRPr/>
            </a:pPr>
            <a:r>
              <a:rPr lang="de-DE"/>
              <a:t>IG Metall Vorstand / FB Betriebs- und Branchenpolitik/ Ressort Vertrauensleute und Betriebspolitik</a:t>
            </a:r>
          </a:p>
        </p:txBody>
      </p:sp>
    </p:spTree>
    <p:extLst>
      <p:ext uri="{BB962C8B-B14F-4D97-AF65-F5344CB8AC3E}">
        <p14:creationId xmlns:p14="http://schemas.microsoft.com/office/powerpoint/2010/main" val="223237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21362"/>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74638"/>
            <a:ext cx="6019800" cy="5821362"/>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sldNum" sz="quarter" idx="10"/>
          </p:nvPr>
        </p:nvSpPr>
        <p:spPr/>
        <p:txBody>
          <a:bodyPr/>
          <a:lstStyle>
            <a:lvl1pPr>
              <a:defRPr/>
            </a:lvl1pPr>
          </a:lstStyle>
          <a:p>
            <a:pPr>
              <a:defRPr/>
            </a:pPr>
            <a:fld id="{3AD137F6-F207-9348-937E-FC4D52404AD4}" type="slidenum">
              <a:rPr lang="de-DE"/>
              <a:pPr>
                <a:defRPr/>
              </a:pPr>
              <a:t>‹Nr.›</a:t>
            </a:fld>
            <a:endParaRPr lang="de-DE"/>
          </a:p>
        </p:txBody>
      </p:sp>
      <p:sp>
        <p:nvSpPr>
          <p:cNvPr id="5" name="Rectangle 5"/>
          <p:cNvSpPr>
            <a:spLocks noGrp="1" noChangeArrowheads="1"/>
          </p:cNvSpPr>
          <p:nvPr>
            <p:ph type="ftr" sz="quarter" idx="11"/>
          </p:nvPr>
        </p:nvSpPr>
        <p:spPr/>
        <p:txBody>
          <a:bodyPr/>
          <a:lstStyle>
            <a:lvl1pPr>
              <a:defRPr/>
            </a:lvl1pPr>
          </a:lstStyle>
          <a:p>
            <a:pPr>
              <a:defRPr/>
            </a:pPr>
            <a:r>
              <a:rPr lang="de-DE"/>
              <a:t>IG Metall Vorstand / FB Betriebs- und Branchenpolitik/ Ressort Vertrauensleute und Betriebspolitik</a:t>
            </a:r>
          </a:p>
        </p:txBody>
      </p:sp>
    </p:spTree>
    <p:extLst>
      <p:ext uri="{BB962C8B-B14F-4D97-AF65-F5344CB8AC3E}">
        <p14:creationId xmlns:p14="http://schemas.microsoft.com/office/powerpoint/2010/main" val="3614525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81000" y="155575"/>
            <a:ext cx="8229600" cy="1143000"/>
          </a:xfrm>
          <a:prstGeom prst="rect">
            <a:avLst/>
          </a:prstGeom>
        </p:spPr>
        <p:txBody>
          <a:bodyPr vert="horz" lIns="0" tIns="0" rIns="0" bIns="0"/>
          <a:lstStyle>
            <a:lvl1pPr>
              <a:lnSpc>
                <a:spcPct val="120000"/>
              </a:lnSpc>
              <a:defRPr sz="2400"/>
            </a:lvl1pPr>
          </a:lstStyle>
          <a:p>
            <a:r>
              <a:rPr lang="de-DE" dirty="0"/>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sldNum" sz="quarter" idx="10"/>
          </p:nvPr>
        </p:nvSpPr>
        <p:spPr>
          <a:ln/>
        </p:spPr>
        <p:txBody>
          <a:bodyPr/>
          <a:lstStyle>
            <a:lvl1pPr>
              <a:defRPr/>
            </a:lvl1pPr>
          </a:lstStyle>
          <a:p>
            <a:pPr>
              <a:defRPr/>
            </a:pPr>
            <a:fld id="{8B18BCD4-2551-2D47-9F63-B4CFFAC7645C}" type="slidenum">
              <a:rPr lang="de-DE"/>
              <a:pPr>
                <a:defRPr/>
              </a:pPr>
              <a:t>‹Nr.›</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IG Metall Vorstand / FB Betriebs- und Branchenpolitik / Ressort Vertrauensleute und Betriebspolitik</a:t>
            </a:r>
          </a:p>
        </p:txBody>
      </p:sp>
    </p:spTree>
    <p:extLst>
      <p:ext uri="{BB962C8B-B14F-4D97-AF65-F5344CB8AC3E}">
        <p14:creationId xmlns:p14="http://schemas.microsoft.com/office/powerpoint/2010/main" val="4141478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a:prstGeom prst="rect">
            <a:avLst/>
          </a:prstGeom>
        </p:spPr>
        <p:txBody>
          <a:bodyPr vert="horz"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DC8A9885-9B57-484F-B6D9-63137BD03BEE}" type="slidenum">
              <a:rPr lang="de-DE"/>
              <a:pPr>
                <a:defRPr/>
              </a:pPr>
              <a:t>‹Nr.›</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IG Metall Vorstand / FB Betriebs- und Branchenpolitik / Ressort Vertrauensleute und Betriebspolitik</a:t>
            </a:r>
          </a:p>
        </p:txBody>
      </p:sp>
    </p:spTree>
    <p:extLst>
      <p:ext uri="{BB962C8B-B14F-4D97-AF65-F5344CB8AC3E}">
        <p14:creationId xmlns:p14="http://schemas.microsoft.com/office/powerpoint/2010/main" val="4230090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vert="horz"/>
          <a:lstStyle/>
          <a:p>
            <a:r>
              <a:rPr lang="de-DE"/>
              <a:t>Mastertitelformat bearbeiten</a:t>
            </a:r>
          </a:p>
        </p:txBody>
      </p:sp>
      <p:sp>
        <p:nvSpPr>
          <p:cNvPr id="3" name="Inhaltsplatzhalter 2"/>
          <p:cNvSpPr>
            <a:spLocks noGrp="1"/>
          </p:cNvSpPr>
          <p:nvPr>
            <p:ph sz="half" idx="1"/>
          </p:nvPr>
        </p:nvSpPr>
        <p:spPr>
          <a:xfrm>
            <a:off x="762002" y="1600200"/>
            <a:ext cx="3844924"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759327" y="1600200"/>
            <a:ext cx="3844924"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6"/>
          <p:cNvSpPr>
            <a:spLocks noGrp="1" noChangeArrowheads="1"/>
          </p:cNvSpPr>
          <p:nvPr>
            <p:ph type="sldNum" sz="quarter" idx="10"/>
          </p:nvPr>
        </p:nvSpPr>
        <p:spPr/>
        <p:txBody>
          <a:bodyPr/>
          <a:lstStyle>
            <a:lvl1pPr>
              <a:defRPr/>
            </a:lvl1pPr>
          </a:lstStyle>
          <a:p>
            <a:pPr>
              <a:defRPr/>
            </a:pPr>
            <a:fld id="{8D449E9C-28D1-8B44-9FDD-2136BDD6CDFD}" type="slidenum">
              <a:rPr lang="de-DE"/>
              <a:pPr>
                <a:defRPr/>
              </a:pPr>
              <a:t>‹Nr.›</a:t>
            </a:fld>
            <a:endParaRPr lang="de-DE"/>
          </a:p>
        </p:txBody>
      </p:sp>
      <p:sp>
        <p:nvSpPr>
          <p:cNvPr id="6" name="Rectangle 5"/>
          <p:cNvSpPr>
            <a:spLocks noGrp="1" noChangeArrowheads="1"/>
          </p:cNvSpPr>
          <p:nvPr>
            <p:ph type="ftr" sz="quarter" idx="11"/>
          </p:nvPr>
        </p:nvSpPr>
        <p:spPr>
          <a:xfrm>
            <a:off x="381000" y="6589713"/>
            <a:ext cx="6015038" cy="153987"/>
          </a:xfrm>
        </p:spPr>
        <p:txBody>
          <a:bodyPr/>
          <a:lstStyle>
            <a:lvl1pPr>
              <a:defRPr/>
            </a:lvl1pPr>
          </a:lstStyle>
          <a:p>
            <a:pPr>
              <a:defRPr/>
            </a:pPr>
            <a:r>
              <a:rPr lang="de-DE"/>
              <a:t>IG Metall Vorstand / FB Betriebs- und Branchenpolitik/ Ressort Vertrauensleute und Betriebspolitik</a:t>
            </a:r>
          </a:p>
        </p:txBody>
      </p:sp>
    </p:spTree>
    <p:extLst>
      <p:ext uri="{BB962C8B-B14F-4D97-AF65-F5344CB8AC3E}">
        <p14:creationId xmlns:p14="http://schemas.microsoft.com/office/powerpoint/2010/main" val="3511777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vert="horz"/>
          <a:lstStyle>
            <a:lvl1pPr>
              <a:defRPr/>
            </a:lvl1pPr>
          </a:lstStyle>
          <a:p>
            <a:r>
              <a:rPr lang="de-DE"/>
              <a:t>Mastertitelformat bearbeiten</a:t>
            </a:r>
          </a:p>
        </p:txBody>
      </p:sp>
      <p:sp>
        <p:nvSpPr>
          <p:cNvPr id="3" name="Textplatzhalt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535113"/>
            <a:ext cx="4041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6" y="2174875"/>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p:cNvSpPr>
            <a:spLocks noGrp="1" noChangeArrowheads="1"/>
          </p:cNvSpPr>
          <p:nvPr>
            <p:ph type="sldNum" sz="quarter" idx="10"/>
          </p:nvPr>
        </p:nvSpPr>
        <p:spPr/>
        <p:txBody>
          <a:bodyPr/>
          <a:lstStyle>
            <a:lvl1pPr>
              <a:defRPr/>
            </a:lvl1pPr>
          </a:lstStyle>
          <a:p>
            <a:pPr>
              <a:defRPr/>
            </a:pPr>
            <a:fld id="{24BBF3D3-3A40-394D-BD1C-1A6E6E0EBC2A}" type="slidenum">
              <a:rPr lang="de-DE"/>
              <a:pPr>
                <a:defRPr/>
              </a:pPr>
              <a:t>‹Nr.›</a:t>
            </a:fld>
            <a:endParaRPr lang="de-DE"/>
          </a:p>
        </p:txBody>
      </p:sp>
      <p:sp>
        <p:nvSpPr>
          <p:cNvPr id="8" name="Rectangle 5"/>
          <p:cNvSpPr>
            <a:spLocks noGrp="1" noChangeArrowheads="1"/>
          </p:cNvSpPr>
          <p:nvPr>
            <p:ph type="ftr" sz="quarter" idx="11"/>
          </p:nvPr>
        </p:nvSpPr>
        <p:spPr/>
        <p:txBody>
          <a:bodyPr/>
          <a:lstStyle>
            <a:lvl1pPr>
              <a:defRPr/>
            </a:lvl1pPr>
          </a:lstStyle>
          <a:p>
            <a:pPr>
              <a:defRPr/>
            </a:pPr>
            <a:r>
              <a:rPr lang="de-DE"/>
              <a:t>IG Metall Vorstand / FB Betriebs- und Branchenpolitik/ Ressort Vertrauensleute und Betriebspolitik</a:t>
            </a:r>
          </a:p>
        </p:txBody>
      </p:sp>
    </p:spTree>
    <p:extLst>
      <p:ext uri="{BB962C8B-B14F-4D97-AF65-F5344CB8AC3E}">
        <p14:creationId xmlns:p14="http://schemas.microsoft.com/office/powerpoint/2010/main" val="153741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vert="horz"/>
          <a:lstStyle/>
          <a:p>
            <a:r>
              <a:rPr lang="de-DE"/>
              <a:t>Mastertitelformat bearbeiten</a:t>
            </a:r>
          </a:p>
        </p:txBody>
      </p:sp>
      <p:sp>
        <p:nvSpPr>
          <p:cNvPr id="3" name="Rectangle 6"/>
          <p:cNvSpPr>
            <a:spLocks noGrp="1" noChangeArrowheads="1"/>
          </p:cNvSpPr>
          <p:nvPr>
            <p:ph type="sldNum" sz="quarter" idx="10"/>
          </p:nvPr>
        </p:nvSpPr>
        <p:spPr>
          <a:ln/>
        </p:spPr>
        <p:txBody>
          <a:bodyPr/>
          <a:lstStyle>
            <a:lvl1pPr>
              <a:defRPr/>
            </a:lvl1pPr>
          </a:lstStyle>
          <a:p>
            <a:pPr>
              <a:defRPr/>
            </a:pPr>
            <a:fld id="{76A2AC97-B88C-6840-B401-4116367971B1}" type="slidenum">
              <a:rPr lang="de-DE"/>
              <a:pPr>
                <a:defRPr/>
              </a:pPr>
              <a:t>‹Nr.›</a:t>
            </a:fld>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a:t>IG Metall Vorstand / FB Betriebs- und Branchenpolitik / Ressort Vertrauensleute und Betriebspolitik</a:t>
            </a:r>
          </a:p>
        </p:txBody>
      </p:sp>
    </p:spTree>
    <p:extLst>
      <p:ext uri="{BB962C8B-B14F-4D97-AF65-F5344CB8AC3E}">
        <p14:creationId xmlns:p14="http://schemas.microsoft.com/office/powerpoint/2010/main" val="3146484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364A35E-1A7A-434F-82C0-206FAFFA4DBA}" type="slidenum">
              <a:rPr lang="de-DE"/>
              <a:pPr>
                <a:defRPr/>
              </a:pPr>
              <a:t>‹Nr.›</a:t>
            </a:fld>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de-DE"/>
              <a:t>IG Metall Vorstand / FB Betriebs- und Branchenpolitik / Ressort Vertrauensleute und Betriebspolitik</a:t>
            </a:r>
          </a:p>
        </p:txBody>
      </p:sp>
    </p:spTree>
    <p:extLst>
      <p:ext uri="{BB962C8B-B14F-4D97-AF65-F5344CB8AC3E}">
        <p14:creationId xmlns:p14="http://schemas.microsoft.com/office/powerpoint/2010/main" val="1103873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a:prstGeom prst="rect">
            <a:avLst/>
          </a:prstGeom>
        </p:spPr>
        <p:txBody>
          <a:bodyPr vert="horz" anchor="b"/>
          <a:lstStyle>
            <a:lvl1pPr algn="l">
              <a:defRPr sz="2000" b="1"/>
            </a:lvl1pPr>
          </a:lstStyle>
          <a:p>
            <a:r>
              <a:rPr lang="de-DE"/>
              <a:t>Mastertitelformat bearbeiten</a:t>
            </a:r>
          </a:p>
        </p:txBody>
      </p:sp>
      <p:sp>
        <p:nvSpPr>
          <p:cNvPr id="3" name="Inhaltsplatzhalter 2"/>
          <p:cNvSpPr>
            <a:spLocks noGrp="1"/>
          </p:cNvSpPr>
          <p:nvPr>
            <p:ph idx="1"/>
          </p:nvPr>
        </p:nvSpPr>
        <p:spPr>
          <a:xfrm>
            <a:off x="3575051" y="273053"/>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Rectangle 6"/>
          <p:cNvSpPr>
            <a:spLocks noGrp="1" noChangeArrowheads="1"/>
          </p:cNvSpPr>
          <p:nvPr>
            <p:ph type="sldNum" sz="quarter" idx="10"/>
          </p:nvPr>
        </p:nvSpPr>
        <p:spPr/>
        <p:txBody>
          <a:bodyPr/>
          <a:lstStyle>
            <a:lvl1pPr>
              <a:defRPr/>
            </a:lvl1pPr>
          </a:lstStyle>
          <a:p>
            <a:pPr>
              <a:defRPr/>
            </a:pPr>
            <a:fld id="{C4AAB1FD-1B19-1B45-BC06-E54B7CD5627D}" type="slidenum">
              <a:rPr lang="de-DE"/>
              <a:pPr>
                <a:defRPr/>
              </a:pPr>
              <a:t>‹Nr.›</a:t>
            </a:fld>
            <a:endParaRPr lang="de-DE"/>
          </a:p>
        </p:txBody>
      </p:sp>
      <p:sp>
        <p:nvSpPr>
          <p:cNvPr id="6" name="Rectangle 5"/>
          <p:cNvSpPr>
            <a:spLocks noGrp="1" noChangeArrowheads="1"/>
          </p:cNvSpPr>
          <p:nvPr>
            <p:ph type="ftr" sz="quarter" idx="11"/>
          </p:nvPr>
        </p:nvSpPr>
        <p:spPr/>
        <p:txBody>
          <a:bodyPr/>
          <a:lstStyle>
            <a:lvl1pPr>
              <a:defRPr/>
            </a:lvl1pPr>
          </a:lstStyle>
          <a:p>
            <a:pPr>
              <a:defRPr/>
            </a:pPr>
            <a:r>
              <a:rPr lang="de-DE"/>
              <a:t>IG Metall Vorstand / FB Betriebs- und Branchenpolitik/ Ressort Vertrauensleute und Betriebspolitik</a:t>
            </a:r>
          </a:p>
        </p:txBody>
      </p:sp>
    </p:spTree>
    <p:extLst>
      <p:ext uri="{BB962C8B-B14F-4D97-AF65-F5344CB8AC3E}">
        <p14:creationId xmlns:p14="http://schemas.microsoft.com/office/powerpoint/2010/main" val="3489516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Rectangle 6"/>
          <p:cNvSpPr>
            <a:spLocks noGrp="1" noChangeArrowheads="1"/>
          </p:cNvSpPr>
          <p:nvPr>
            <p:ph type="sldNum" sz="quarter" idx="10"/>
          </p:nvPr>
        </p:nvSpPr>
        <p:spPr/>
        <p:txBody>
          <a:bodyPr/>
          <a:lstStyle>
            <a:lvl1pPr>
              <a:defRPr/>
            </a:lvl1pPr>
          </a:lstStyle>
          <a:p>
            <a:pPr>
              <a:defRPr/>
            </a:pPr>
            <a:fld id="{154DBE2C-32E4-4A40-8068-B5CCC20992F1}" type="slidenum">
              <a:rPr lang="de-DE"/>
              <a:pPr>
                <a:defRPr/>
              </a:pPr>
              <a:t>‹Nr.›</a:t>
            </a:fld>
            <a:endParaRPr lang="de-DE"/>
          </a:p>
        </p:txBody>
      </p:sp>
      <p:sp>
        <p:nvSpPr>
          <p:cNvPr id="6" name="Rectangle 5"/>
          <p:cNvSpPr>
            <a:spLocks noGrp="1" noChangeArrowheads="1"/>
          </p:cNvSpPr>
          <p:nvPr>
            <p:ph type="ftr" sz="quarter" idx="11"/>
          </p:nvPr>
        </p:nvSpPr>
        <p:spPr/>
        <p:txBody>
          <a:bodyPr/>
          <a:lstStyle>
            <a:lvl1pPr>
              <a:defRPr/>
            </a:lvl1pPr>
          </a:lstStyle>
          <a:p>
            <a:pPr>
              <a:defRPr/>
            </a:pPr>
            <a:r>
              <a:rPr lang="de-DE"/>
              <a:t>IG Metall Vorstand / FB Betriebs- und Branchenpolitik/ Ressort Vertrauensleute und Betriebspolitik</a:t>
            </a:r>
          </a:p>
        </p:txBody>
      </p:sp>
    </p:spTree>
    <p:extLst>
      <p:ext uri="{BB962C8B-B14F-4D97-AF65-F5344CB8AC3E}">
        <p14:creationId xmlns:p14="http://schemas.microsoft.com/office/powerpoint/2010/main" val="1075293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Rectangle 25"/>
          <p:cNvSpPr>
            <a:spLocks noChangeArrowheads="1"/>
          </p:cNvSpPr>
          <p:nvPr userDrawn="1"/>
        </p:nvSpPr>
        <p:spPr bwMode="auto">
          <a:xfrm>
            <a:off x="0" y="6477000"/>
            <a:ext cx="9144000" cy="381000"/>
          </a:xfrm>
          <a:prstGeom prst="rect">
            <a:avLst/>
          </a:prstGeom>
          <a:solidFill>
            <a:schemeClr val="bg1">
              <a:lumMod val="95000"/>
            </a:schemeClr>
          </a:solidFill>
          <a:ln w="9525">
            <a:noFill/>
            <a:miter lim="800000"/>
            <a:headEnd/>
            <a:tailEnd/>
          </a:ln>
          <a:effectLst/>
        </p:spPr>
        <p:txBody>
          <a:bodyPr wrap="none" anchor="ctr"/>
          <a:lstStyle/>
          <a:p>
            <a:pPr algn="ctr" eaLnBrk="0" hangingPunct="0">
              <a:defRPr/>
            </a:pPr>
            <a:endParaRPr lang="de-DE" b="0">
              <a:latin typeface="Times" charset="0"/>
            </a:endParaRPr>
          </a:p>
        </p:txBody>
      </p:sp>
      <p:sp>
        <p:nvSpPr>
          <p:cNvPr id="1027" name="Line 4"/>
          <p:cNvSpPr>
            <a:spLocks noChangeShapeType="1"/>
          </p:cNvSpPr>
          <p:nvPr userDrawn="1"/>
        </p:nvSpPr>
        <p:spPr bwMode="auto">
          <a:xfrm>
            <a:off x="0" y="6477000"/>
            <a:ext cx="9144000" cy="0"/>
          </a:xfrm>
          <a:prstGeom prst="line">
            <a:avLst/>
          </a:prstGeom>
          <a:noFill/>
          <a:ln w="10160">
            <a:solidFill>
              <a:srgbClr val="FF0000"/>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de-DE"/>
          </a:p>
        </p:txBody>
      </p:sp>
      <p:sp>
        <p:nvSpPr>
          <p:cNvPr id="1028" name="Rectangle 18"/>
          <p:cNvSpPr>
            <a:spLocks noChangeArrowheads="1"/>
          </p:cNvSpPr>
          <p:nvPr/>
        </p:nvSpPr>
        <p:spPr bwMode="auto">
          <a:xfrm>
            <a:off x="0" y="0"/>
            <a:ext cx="9144000" cy="12588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charset="0"/>
              <a:buChar char="•"/>
            </a:pPr>
            <a:endParaRPr lang="de-DE"/>
          </a:p>
        </p:txBody>
      </p:sp>
      <p:sp>
        <p:nvSpPr>
          <p:cNvPr id="1029" name="Rectangle 3"/>
          <p:cNvSpPr>
            <a:spLocks noGrp="1" noChangeArrowheads="1"/>
          </p:cNvSpPr>
          <p:nvPr>
            <p:ph type="body" idx="1"/>
          </p:nvPr>
        </p:nvSpPr>
        <p:spPr bwMode="auto">
          <a:xfrm>
            <a:off x="762000" y="1600200"/>
            <a:ext cx="78422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30" name="Rectangle 6"/>
          <p:cNvSpPr>
            <a:spLocks noGrp="1" noChangeArrowheads="1"/>
          </p:cNvSpPr>
          <p:nvPr>
            <p:ph type="sldNum" sz="quarter" idx="4"/>
          </p:nvPr>
        </p:nvSpPr>
        <p:spPr bwMode="auto">
          <a:xfrm>
            <a:off x="8623300" y="6589713"/>
            <a:ext cx="230188" cy="15081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lnSpc>
                <a:spcPts val="1200"/>
              </a:lnSpc>
              <a:defRPr sz="900"/>
            </a:lvl1pPr>
          </a:lstStyle>
          <a:p>
            <a:pPr>
              <a:defRPr/>
            </a:pPr>
            <a:fld id="{5DF4FD2A-EA8F-754A-BABE-4E0F3A7E5171}" type="slidenum">
              <a:rPr lang="de-DE"/>
              <a:pPr>
                <a:defRPr/>
              </a:pPr>
              <a:t>‹Nr.›</a:t>
            </a:fld>
            <a:endParaRPr lang="de-DE"/>
          </a:p>
        </p:txBody>
      </p:sp>
      <p:pic>
        <p:nvPicPr>
          <p:cNvPr id="1031"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97725" y="0"/>
            <a:ext cx="719138" cy="719138"/>
          </a:xfrm>
          <a:prstGeom prst="rect">
            <a:avLst/>
          </a:prstGeom>
          <a:noFill/>
          <a:ln w="1016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43" name="Text Box 19"/>
          <p:cNvSpPr txBox="1">
            <a:spLocks noChangeArrowheads="1"/>
          </p:cNvSpPr>
          <p:nvPr/>
        </p:nvSpPr>
        <p:spPr bwMode="auto">
          <a:xfrm>
            <a:off x="7613650" y="800100"/>
            <a:ext cx="546100" cy="142875"/>
          </a:xfrm>
          <a:prstGeom prst="rect">
            <a:avLst/>
          </a:prstGeom>
          <a:noFill/>
          <a:ln w="9525">
            <a:noFill/>
            <a:miter lim="800000"/>
            <a:headEnd/>
            <a:tailEnd/>
          </a:ln>
          <a:effec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nSpc>
                <a:spcPts val="1100"/>
              </a:lnSpc>
              <a:defRPr/>
            </a:pPr>
            <a:r>
              <a:rPr lang="de-DE" sz="1000" dirty="0" smtClean="0">
                <a:solidFill>
                  <a:schemeClr val="bg1"/>
                </a:solidFill>
              </a:rPr>
              <a:t>Vorstand </a:t>
            </a:r>
          </a:p>
        </p:txBody>
      </p:sp>
      <p:sp>
        <p:nvSpPr>
          <p:cNvPr id="1033" name="Line 21"/>
          <p:cNvSpPr>
            <a:spLocks noChangeShapeType="1"/>
          </p:cNvSpPr>
          <p:nvPr/>
        </p:nvSpPr>
        <p:spPr bwMode="auto">
          <a:xfrm>
            <a:off x="7559675" y="819150"/>
            <a:ext cx="0" cy="107950"/>
          </a:xfrm>
          <a:prstGeom prst="line">
            <a:avLst/>
          </a:prstGeom>
          <a:noFill/>
          <a:ln w="1016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 name="Rectangle 5"/>
          <p:cNvSpPr>
            <a:spLocks noGrp="1" noChangeArrowheads="1"/>
          </p:cNvSpPr>
          <p:nvPr>
            <p:ph type="ftr" sz="quarter" idx="3"/>
          </p:nvPr>
        </p:nvSpPr>
        <p:spPr bwMode="auto">
          <a:xfrm>
            <a:off x="396875" y="6589713"/>
            <a:ext cx="6040438" cy="153987"/>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eaLnBrk="0" hangingPunct="0">
              <a:lnSpc>
                <a:spcPts val="1200"/>
              </a:lnSpc>
              <a:buFontTx/>
              <a:buNone/>
              <a:defRPr sz="1000">
                <a:solidFill>
                  <a:schemeClr val="bg2"/>
                </a:solidFill>
                <a:latin typeface="Arial" charset="0"/>
                <a:ea typeface="ＭＳ Ｐゴシック" charset="0"/>
                <a:cs typeface="ＭＳ Ｐゴシック" charset="0"/>
              </a:defRPr>
            </a:lvl1pPr>
          </a:lstStyle>
          <a:p>
            <a:pPr>
              <a:defRPr/>
            </a:pPr>
            <a:r>
              <a:rPr lang="de-DE"/>
              <a:t>IG Metall Vorstand / FB Betriebs- und Branchenpolitik / Ressort Vertrauensleute und Betriebspolitik</a:t>
            </a:r>
          </a:p>
        </p:txBody>
      </p:sp>
      <p:pic>
        <p:nvPicPr>
          <p:cNvPr id="1035" name="Bild 2" descr="VL-Logo-kl.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731000" y="6237288"/>
            <a:ext cx="180181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9" r:id="rId1"/>
    <p:sldLayoutId id="2147483935" r:id="rId2"/>
    <p:sldLayoutId id="2147483936" r:id="rId3"/>
    <p:sldLayoutId id="2147483940" r:id="rId4"/>
    <p:sldLayoutId id="2147483941" r:id="rId5"/>
    <p:sldLayoutId id="2147483937" r:id="rId6"/>
    <p:sldLayoutId id="2147483938" r:id="rId7"/>
    <p:sldLayoutId id="2147483942" r:id="rId8"/>
    <p:sldLayoutId id="2147483943" r:id="rId9"/>
    <p:sldLayoutId id="2147483944" r:id="rId10"/>
    <p:sldLayoutId id="2147483945" r:id="rId11"/>
  </p:sldLayoutIdLst>
  <p:timing>
    <p:tnLst>
      <p:par>
        <p:cTn id="1" dur="indefinite" restart="never" nodeType="tmRoot"/>
      </p:par>
    </p:tnLst>
  </p:timing>
  <p:hf hdr="0" dt="0"/>
  <p:txStyles>
    <p:titleStyle>
      <a:lvl1pPr algn="l" rtl="0" eaLnBrk="0" fontAlgn="base" hangingPunct="0">
        <a:lnSpc>
          <a:spcPts val="2600"/>
        </a:lnSpc>
        <a:spcBef>
          <a:spcPct val="0"/>
        </a:spcBef>
        <a:spcAft>
          <a:spcPct val="0"/>
        </a:spcAft>
        <a:defRPr sz="2800" b="1">
          <a:solidFill>
            <a:schemeClr val="bg1"/>
          </a:solidFill>
          <a:latin typeface="+mj-lt"/>
          <a:ea typeface="ＭＳ Ｐゴシック" charset="-128"/>
          <a:cs typeface="ＭＳ Ｐゴシック" charset="-128"/>
        </a:defRPr>
      </a:lvl1pPr>
      <a:lvl2pPr algn="l" rtl="0" eaLnBrk="0" fontAlgn="base" hangingPunct="0">
        <a:lnSpc>
          <a:spcPts val="2600"/>
        </a:lnSpc>
        <a:spcBef>
          <a:spcPct val="0"/>
        </a:spcBef>
        <a:spcAft>
          <a:spcPct val="0"/>
        </a:spcAft>
        <a:defRPr sz="2800" b="1">
          <a:solidFill>
            <a:schemeClr val="bg1"/>
          </a:solidFill>
          <a:latin typeface="Arial" pitchFamily="95" charset="0"/>
          <a:ea typeface="ＭＳ Ｐゴシック" charset="-128"/>
          <a:cs typeface="ＭＳ Ｐゴシック" charset="-128"/>
        </a:defRPr>
      </a:lvl2pPr>
      <a:lvl3pPr algn="l" rtl="0" eaLnBrk="0" fontAlgn="base" hangingPunct="0">
        <a:lnSpc>
          <a:spcPts val="2600"/>
        </a:lnSpc>
        <a:spcBef>
          <a:spcPct val="0"/>
        </a:spcBef>
        <a:spcAft>
          <a:spcPct val="0"/>
        </a:spcAft>
        <a:defRPr sz="2800" b="1">
          <a:solidFill>
            <a:schemeClr val="bg1"/>
          </a:solidFill>
          <a:latin typeface="Arial" pitchFamily="95" charset="0"/>
          <a:ea typeface="ＭＳ Ｐゴシック" charset="-128"/>
          <a:cs typeface="ＭＳ Ｐゴシック" charset="-128"/>
        </a:defRPr>
      </a:lvl3pPr>
      <a:lvl4pPr algn="l" rtl="0" eaLnBrk="0" fontAlgn="base" hangingPunct="0">
        <a:lnSpc>
          <a:spcPts val="2600"/>
        </a:lnSpc>
        <a:spcBef>
          <a:spcPct val="0"/>
        </a:spcBef>
        <a:spcAft>
          <a:spcPct val="0"/>
        </a:spcAft>
        <a:defRPr sz="2800" b="1">
          <a:solidFill>
            <a:schemeClr val="bg1"/>
          </a:solidFill>
          <a:latin typeface="Arial" pitchFamily="95" charset="0"/>
          <a:ea typeface="ＭＳ Ｐゴシック" charset="-128"/>
          <a:cs typeface="ＭＳ Ｐゴシック" charset="-128"/>
        </a:defRPr>
      </a:lvl4pPr>
      <a:lvl5pPr algn="l" rtl="0" eaLnBrk="0" fontAlgn="base" hangingPunct="0">
        <a:lnSpc>
          <a:spcPts val="2600"/>
        </a:lnSpc>
        <a:spcBef>
          <a:spcPct val="0"/>
        </a:spcBef>
        <a:spcAft>
          <a:spcPct val="0"/>
        </a:spcAft>
        <a:defRPr sz="2800" b="1">
          <a:solidFill>
            <a:schemeClr val="bg1"/>
          </a:solidFill>
          <a:latin typeface="Arial" pitchFamily="95" charset="0"/>
          <a:ea typeface="ＭＳ Ｐゴシック" charset="-128"/>
          <a:cs typeface="ＭＳ Ｐゴシック" charset="-128"/>
        </a:defRPr>
      </a:lvl5pPr>
      <a:lvl6pPr marL="457200" algn="l" rtl="0" fontAlgn="base">
        <a:lnSpc>
          <a:spcPts val="2600"/>
        </a:lnSpc>
        <a:spcBef>
          <a:spcPct val="0"/>
        </a:spcBef>
        <a:spcAft>
          <a:spcPct val="0"/>
        </a:spcAft>
        <a:defRPr sz="2800" b="1">
          <a:solidFill>
            <a:schemeClr val="bg1"/>
          </a:solidFill>
          <a:latin typeface="Arial" pitchFamily="95" charset="0"/>
        </a:defRPr>
      </a:lvl6pPr>
      <a:lvl7pPr marL="914400" algn="l" rtl="0" fontAlgn="base">
        <a:lnSpc>
          <a:spcPts val="2600"/>
        </a:lnSpc>
        <a:spcBef>
          <a:spcPct val="0"/>
        </a:spcBef>
        <a:spcAft>
          <a:spcPct val="0"/>
        </a:spcAft>
        <a:defRPr sz="2800" b="1">
          <a:solidFill>
            <a:schemeClr val="bg1"/>
          </a:solidFill>
          <a:latin typeface="Arial" pitchFamily="95" charset="0"/>
        </a:defRPr>
      </a:lvl7pPr>
      <a:lvl8pPr marL="1371600" algn="l" rtl="0" fontAlgn="base">
        <a:lnSpc>
          <a:spcPts val="2600"/>
        </a:lnSpc>
        <a:spcBef>
          <a:spcPct val="0"/>
        </a:spcBef>
        <a:spcAft>
          <a:spcPct val="0"/>
        </a:spcAft>
        <a:defRPr sz="2800" b="1">
          <a:solidFill>
            <a:schemeClr val="bg1"/>
          </a:solidFill>
          <a:latin typeface="Arial" pitchFamily="95" charset="0"/>
        </a:defRPr>
      </a:lvl8pPr>
      <a:lvl9pPr marL="1828800" algn="l" rtl="0" fontAlgn="base">
        <a:lnSpc>
          <a:spcPts val="2600"/>
        </a:lnSpc>
        <a:spcBef>
          <a:spcPct val="0"/>
        </a:spcBef>
        <a:spcAft>
          <a:spcPct val="0"/>
        </a:spcAft>
        <a:defRPr sz="2800" b="1">
          <a:solidFill>
            <a:schemeClr val="bg1"/>
          </a:solidFill>
          <a:latin typeface="Arial" pitchFamily="95" charset="0"/>
        </a:defRPr>
      </a:lvl9pPr>
    </p:titleStyle>
    <p:bodyStyle>
      <a:lvl1pPr marL="342900" indent="-342900" algn="l" rtl="0" eaLnBrk="0" fontAlgn="base" hangingPunct="0">
        <a:lnSpc>
          <a:spcPts val="2700"/>
        </a:lnSpc>
        <a:spcBef>
          <a:spcPct val="0"/>
        </a:spcBef>
        <a:spcAft>
          <a:spcPts val="900"/>
        </a:spcAft>
        <a:buClr>
          <a:srgbClr val="FF0000"/>
        </a:buClr>
        <a:buFont typeface="Wingdings" charset="0"/>
        <a:buChar char=""/>
        <a:defRPr sz="2400" b="1">
          <a:solidFill>
            <a:schemeClr val="tx1"/>
          </a:solidFill>
          <a:latin typeface="+mn-lt"/>
          <a:ea typeface="ＭＳ Ｐゴシック" charset="-128"/>
          <a:cs typeface="ＭＳ Ｐゴシック" charset="-128"/>
        </a:defRPr>
      </a:lvl1pPr>
      <a:lvl2pPr marL="190500" indent="266700" algn="l" rtl="0" eaLnBrk="0" fontAlgn="base" hangingPunct="0">
        <a:lnSpc>
          <a:spcPts val="2100"/>
        </a:lnSpc>
        <a:spcBef>
          <a:spcPct val="0"/>
        </a:spcBef>
        <a:spcAft>
          <a:spcPts val="900"/>
        </a:spcAft>
        <a:buClr>
          <a:srgbClr val="FF0000"/>
        </a:buClr>
        <a:buFont typeface="Times" charset="0"/>
        <a:buChar char="•"/>
        <a:defRPr sz="2000">
          <a:solidFill>
            <a:schemeClr val="tx1"/>
          </a:solidFill>
          <a:latin typeface="+mn-lt"/>
          <a:ea typeface="ＭＳ Ｐゴシック" pitchFamily="95" charset="-128"/>
        </a:defRPr>
      </a:lvl2pPr>
      <a:lvl3pPr marL="571500" indent="-190500" algn="l" rtl="0" eaLnBrk="0" fontAlgn="base" hangingPunct="0">
        <a:lnSpc>
          <a:spcPts val="1400"/>
        </a:lnSpc>
        <a:spcBef>
          <a:spcPct val="0"/>
        </a:spcBef>
        <a:spcAft>
          <a:spcPts val="300"/>
        </a:spcAft>
        <a:buClr>
          <a:srgbClr val="FF0000"/>
        </a:buClr>
        <a:buFont typeface="Wingdings" charset="0"/>
        <a:buChar char="§"/>
        <a:defRPr sz="1400">
          <a:solidFill>
            <a:schemeClr val="tx1"/>
          </a:solidFill>
          <a:latin typeface="+mn-lt"/>
          <a:ea typeface="ＭＳ Ｐゴシック" pitchFamily="95" charset="-128"/>
        </a:defRPr>
      </a:lvl3pPr>
      <a:lvl4pPr marL="1489075" indent="-228600" algn="l" rtl="0" eaLnBrk="0" fontAlgn="base" hangingPunct="0">
        <a:spcBef>
          <a:spcPct val="20000"/>
        </a:spcBef>
        <a:spcAft>
          <a:spcPct val="0"/>
        </a:spcAft>
        <a:buChar char="–"/>
        <a:defRPr sz="2000">
          <a:solidFill>
            <a:schemeClr val="tx1"/>
          </a:solidFill>
          <a:latin typeface="+mn-lt"/>
          <a:ea typeface="ＭＳ Ｐゴシック" pitchFamily="95" charset="-128"/>
        </a:defRPr>
      </a:lvl4pPr>
      <a:lvl5pPr marL="1985963" indent="-306388" algn="l" rtl="0" eaLnBrk="0" fontAlgn="base" hangingPunct="0">
        <a:spcBef>
          <a:spcPct val="20000"/>
        </a:spcBef>
        <a:spcAft>
          <a:spcPct val="0"/>
        </a:spcAft>
        <a:buChar char="»"/>
        <a:defRPr sz="2000">
          <a:solidFill>
            <a:schemeClr val="tx1"/>
          </a:solidFill>
          <a:latin typeface="Times" charset="0"/>
          <a:ea typeface="ＭＳ Ｐゴシック" pitchFamily="95" charset="-128"/>
        </a:defRPr>
      </a:lvl5pPr>
      <a:lvl6pPr marL="2443163" indent="-306388" algn="l" rtl="0" fontAlgn="base">
        <a:spcBef>
          <a:spcPct val="20000"/>
        </a:spcBef>
        <a:spcAft>
          <a:spcPct val="0"/>
        </a:spcAft>
        <a:defRPr sz="2000">
          <a:solidFill>
            <a:schemeClr val="tx1"/>
          </a:solidFill>
          <a:latin typeface="Times" charset="0"/>
          <a:ea typeface="ＭＳ Ｐゴシック" pitchFamily="95" charset="-128"/>
        </a:defRPr>
      </a:lvl6pPr>
      <a:lvl7pPr marL="2900363" indent="-306388" algn="l" rtl="0" fontAlgn="base">
        <a:spcBef>
          <a:spcPct val="20000"/>
        </a:spcBef>
        <a:spcAft>
          <a:spcPct val="0"/>
        </a:spcAft>
        <a:defRPr sz="2000">
          <a:solidFill>
            <a:schemeClr val="tx1"/>
          </a:solidFill>
          <a:latin typeface="Times" charset="0"/>
          <a:ea typeface="ＭＳ Ｐゴシック" pitchFamily="95" charset="-128"/>
        </a:defRPr>
      </a:lvl7pPr>
      <a:lvl8pPr marL="3357563" indent="-306388" algn="l" rtl="0" fontAlgn="base">
        <a:spcBef>
          <a:spcPct val="20000"/>
        </a:spcBef>
        <a:spcAft>
          <a:spcPct val="0"/>
        </a:spcAft>
        <a:defRPr sz="2000">
          <a:solidFill>
            <a:schemeClr val="tx1"/>
          </a:solidFill>
          <a:latin typeface="Times" charset="0"/>
          <a:ea typeface="ＭＳ Ｐゴシック" pitchFamily="95" charset="-128"/>
        </a:defRPr>
      </a:lvl8pPr>
      <a:lvl9pPr marL="3814763" indent="-306388" algn="l" rtl="0" fontAlgn="base">
        <a:spcBef>
          <a:spcPct val="20000"/>
        </a:spcBef>
        <a:spcAft>
          <a:spcPct val="0"/>
        </a:spcAft>
        <a:defRPr sz="2000">
          <a:solidFill>
            <a:schemeClr val="tx1"/>
          </a:solidFill>
          <a:latin typeface="Times" charset="0"/>
          <a:ea typeface="ＭＳ Ｐゴシック" pitchFamily="95"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igmetall.de/vertrauensleute"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www.extranet.igmetall.de"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5"/>
          <p:cNvSpPr>
            <a:spLocks noChangeArrowheads="1"/>
          </p:cNvSpPr>
          <p:nvPr/>
        </p:nvSpPr>
        <p:spPr bwMode="auto">
          <a:xfrm>
            <a:off x="762000" y="6553200"/>
            <a:ext cx="73152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Font typeface="Times" charset="0"/>
              <a:buNone/>
            </a:pPr>
            <a:r>
              <a:rPr lang="de-DE" sz="1000">
                <a:solidFill>
                  <a:schemeClr val="bg1"/>
                </a:solidFill>
              </a:rPr>
              <a:t>IG Metall Vorstand / FB Betriebs- und Branchenpolitik / Ressort Vertrauensleute und Betriebspolitik</a:t>
            </a:r>
          </a:p>
        </p:txBody>
      </p:sp>
      <p:sp>
        <p:nvSpPr>
          <p:cNvPr id="15362" name="Text Box 5"/>
          <p:cNvSpPr txBox="1">
            <a:spLocks noChangeArrowheads="1"/>
          </p:cNvSpPr>
          <p:nvPr/>
        </p:nvSpPr>
        <p:spPr bwMode="auto">
          <a:xfrm>
            <a:off x="762000" y="300038"/>
            <a:ext cx="6400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lnSpc>
                <a:spcPct val="110000"/>
              </a:lnSpc>
              <a:spcAft>
                <a:spcPts val="600"/>
              </a:spcAft>
              <a:buClr>
                <a:srgbClr val="FF0000"/>
              </a:buClr>
              <a:buFont typeface="Wingdings" charset="0"/>
              <a:buNone/>
            </a:pPr>
            <a:r>
              <a:rPr lang="de-DE" sz="1800" dirty="0" smtClean="0"/>
              <a:t>Präsentation </a:t>
            </a:r>
            <a:r>
              <a:rPr lang="de-DE" sz="1800" dirty="0"/>
              <a:t>zur</a:t>
            </a:r>
          </a:p>
          <a:p>
            <a:pPr eaLnBrk="1" hangingPunct="1">
              <a:lnSpc>
                <a:spcPct val="110000"/>
              </a:lnSpc>
              <a:spcAft>
                <a:spcPts val="600"/>
              </a:spcAft>
              <a:buClr>
                <a:srgbClr val="FF0000"/>
              </a:buClr>
              <a:buFont typeface="Wingdings" charset="0"/>
              <a:buNone/>
            </a:pPr>
            <a:r>
              <a:rPr lang="de-DE" sz="1800" dirty="0"/>
              <a:t>„Kleinen Arbeitshilfe für Vertrauensleute und Aktive“</a:t>
            </a:r>
          </a:p>
        </p:txBody>
      </p:sp>
      <p:pic>
        <p:nvPicPr>
          <p:cNvPr id="15363" name="Bild 2" descr="Titelfot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44613"/>
            <a:ext cx="8382000" cy="48990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5364" name="Bild 3" descr="VL-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4865688"/>
            <a:ext cx="60356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itel 1"/>
          <p:cNvSpPr>
            <a:spLocks noGrp="1"/>
          </p:cNvSpPr>
          <p:nvPr>
            <p:ph type="ctrTitle" idx="4294967295"/>
          </p:nvPr>
        </p:nvSpPr>
        <p:spPr bwMode="auto">
          <a:xfrm>
            <a:off x="250825" y="-1900238"/>
            <a:ext cx="7772400" cy="147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900">
                <a:latin typeface="Arial" charset="0"/>
                <a:ea typeface="ＭＳ Ｐゴシック" charset="0"/>
                <a:cs typeface="ＭＳ Ｐゴシック" charset="0"/>
              </a:rPr>
              <a:t>Titel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6D73A616-28A6-FC44-865E-348F2319EFB5}" type="slidenum">
              <a:rPr lang="de-DE" sz="900"/>
              <a:pPr algn="r">
                <a:lnSpc>
                  <a:spcPts val="1200"/>
                </a:lnSpc>
              </a:pPr>
              <a:t>10</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33795" name="Text Box 9"/>
          <p:cNvSpPr txBox="1">
            <a:spLocks noChangeArrowheads="1"/>
          </p:cNvSpPr>
          <p:nvPr/>
        </p:nvSpPr>
        <p:spPr bwMode="auto">
          <a:xfrm>
            <a:off x="782638" y="1600200"/>
            <a:ext cx="8110537"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pPr>
            <a:r>
              <a:rPr lang="de-DE" sz="2000"/>
              <a:t>Die wichtigste Aufgabe und Kernkompetenz der Vertrauensleute ist es, zu kommunizieren und Informationen zwischen Beschäftigten und Interessenvertretungen zu vermitteln.</a:t>
            </a:r>
          </a:p>
        </p:txBody>
      </p:sp>
      <p:sp>
        <p:nvSpPr>
          <p:cNvPr id="8" name="Rectangle 3"/>
          <p:cNvSpPr>
            <a:spLocks noChangeArrowheads="1"/>
          </p:cNvSpPr>
          <p:nvPr/>
        </p:nvSpPr>
        <p:spPr bwMode="auto">
          <a:xfrm>
            <a:off x="782638" y="2997200"/>
            <a:ext cx="803592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defRPr/>
            </a:pPr>
            <a:r>
              <a:rPr lang="de-DE" sz="2000" dirty="0"/>
              <a:t>Kommunikation und das persönliche Gespräch</a:t>
            </a:r>
          </a:p>
          <a:p>
            <a:pPr marL="342000" indent="-342000" eaLnBrk="0" hangingPunct="0">
              <a:lnSpc>
                <a:spcPct val="120000"/>
              </a:lnSpc>
              <a:spcAft>
                <a:spcPts val="600"/>
              </a:spcAft>
              <a:buClr>
                <a:srgbClr val="FF0000"/>
              </a:buClr>
              <a:buFont typeface="Wingdings" charset="0"/>
              <a:buChar char=""/>
              <a:defRPr/>
            </a:pPr>
            <a:r>
              <a:rPr lang="de-DE" sz="2000" b="0" dirty="0"/>
              <a:t>Wir befinden uns in einem systematischen und regelmäßigen Dialog mit den Mitgliedern und Beschäftigten. </a:t>
            </a:r>
          </a:p>
          <a:p>
            <a:pPr marL="342000" indent="-342000" eaLnBrk="0" hangingPunct="0">
              <a:lnSpc>
                <a:spcPct val="120000"/>
              </a:lnSpc>
              <a:spcAft>
                <a:spcPts val="600"/>
              </a:spcAft>
              <a:buClr>
                <a:srgbClr val="FF0000"/>
              </a:buClr>
              <a:buFont typeface="Wingdings" charset="0"/>
              <a:buChar char=""/>
              <a:defRPr/>
            </a:pPr>
            <a:r>
              <a:rPr lang="de-DE" sz="2000" b="0" dirty="0"/>
              <a:t>Wir können gut reden aber vor allem gut zuhören. </a:t>
            </a:r>
          </a:p>
          <a:p>
            <a:pPr marL="342000" indent="-342000" eaLnBrk="0" hangingPunct="0">
              <a:lnSpc>
                <a:spcPct val="120000"/>
              </a:lnSpc>
              <a:spcAft>
                <a:spcPts val="600"/>
              </a:spcAft>
              <a:buClr>
                <a:srgbClr val="FF0000"/>
              </a:buClr>
              <a:buFont typeface="Wingdings" charset="0"/>
              <a:buChar char=""/>
              <a:defRPr/>
            </a:pPr>
            <a:r>
              <a:rPr lang="de-DE" sz="2000" b="0" dirty="0"/>
              <a:t>Wir nehmen uns Zeit für Gespräche, achten aber bei der Anzahl von Kontakten auf eigenen Zeithaushalt.</a:t>
            </a:r>
          </a:p>
        </p:txBody>
      </p:sp>
      <p:sp>
        <p:nvSpPr>
          <p:cNvPr id="33797" name="Titel 1"/>
          <p:cNvSpPr>
            <a:spLocks noGrp="1"/>
          </p:cNvSpPr>
          <p:nvPr>
            <p:ph type="title" idx="4294967295"/>
          </p:nvPr>
        </p:nvSpPr>
        <p:spPr bwMode="auto">
          <a:xfrm>
            <a:off x="381000" y="104775"/>
            <a:ext cx="49831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Vertrauensleute kommunizieren und informieren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liennummernplatzhalter 3"/>
          <p:cNvSpPr txBox="1">
            <a:spLocks noGrp="1"/>
          </p:cNvSpPr>
          <p:nvPr/>
        </p:nvSpPr>
        <p:spPr bwMode="auto">
          <a:xfrm>
            <a:off x="8697913" y="6589713"/>
            <a:ext cx="12223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D17E7785-2ABB-2045-9C4B-53588FD88127}" type="slidenum">
              <a:rPr lang="de-DE" sz="900"/>
              <a:pPr algn="r">
                <a:lnSpc>
                  <a:spcPts val="1200"/>
                </a:lnSpc>
              </a:pPr>
              <a:t>11</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8" name="Rectangle 3"/>
          <p:cNvSpPr>
            <a:spLocks noChangeArrowheads="1"/>
          </p:cNvSpPr>
          <p:nvPr/>
        </p:nvSpPr>
        <p:spPr bwMode="auto">
          <a:xfrm>
            <a:off x="774700" y="1600200"/>
            <a:ext cx="8202613"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defRPr/>
            </a:pPr>
            <a:r>
              <a:rPr lang="de-DE" sz="2000" dirty="0"/>
              <a:t>Informationsvermittlung durch Medien</a:t>
            </a:r>
          </a:p>
          <a:p>
            <a:pPr marL="342000" indent="-342000" eaLnBrk="0" hangingPunct="0">
              <a:lnSpc>
                <a:spcPct val="120000"/>
              </a:lnSpc>
              <a:spcAft>
                <a:spcPts val="600"/>
              </a:spcAft>
              <a:buClr>
                <a:srgbClr val="FF0000"/>
              </a:buClr>
              <a:buFont typeface="Wingdings" charset="0"/>
              <a:buChar char=""/>
              <a:defRPr/>
            </a:pPr>
            <a:r>
              <a:rPr lang="de-DE" sz="2000" b="0" dirty="0"/>
              <a:t>Wir informieren klar und kompetent. </a:t>
            </a:r>
          </a:p>
          <a:p>
            <a:pPr marL="342000" indent="-342000" eaLnBrk="0" hangingPunct="0">
              <a:lnSpc>
                <a:spcPct val="120000"/>
              </a:lnSpc>
              <a:spcAft>
                <a:spcPts val="600"/>
              </a:spcAft>
              <a:buClr>
                <a:srgbClr val="FF0000"/>
              </a:buClr>
              <a:buFont typeface="Wingdings" charset="0"/>
              <a:buChar char=""/>
              <a:defRPr/>
            </a:pPr>
            <a:r>
              <a:rPr lang="de-DE" sz="2000" b="0" dirty="0"/>
              <a:t>Wir nutzen das Schwarze Brett, Plakate, Flugblätter, Fragebögen etc. </a:t>
            </a:r>
          </a:p>
          <a:p>
            <a:pPr marL="342000" indent="-342000" eaLnBrk="0" hangingPunct="0">
              <a:lnSpc>
                <a:spcPct val="120000"/>
              </a:lnSpc>
              <a:spcAft>
                <a:spcPts val="600"/>
              </a:spcAft>
              <a:buClr>
                <a:srgbClr val="FF0000"/>
              </a:buClr>
              <a:buFont typeface="Wingdings" charset="0"/>
              <a:buChar char=""/>
              <a:defRPr/>
            </a:pPr>
            <a:r>
              <a:rPr lang="de-DE" sz="2000" b="0" dirty="0"/>
              <a:t>Wir nutzen Materialien als Vorlage und Hilfestellung.</a:t>
            </a:r>
          </a:p>
        </p:txBody>
      </p:sp>
      <p:grpSp>
        <p:nvGrpSpPr>
          <p:cNvPr id="2" name="Gruppierung 1"/>
          <p:cNvGrpSpPr>
            <a:grpSpLocks/>
          </p:cNvGrpSpPr>
          <p:nvPr/>
        </p:nvGrpSpPr>
        <p:grpSpPr bwMode="auto">
          <a:xfrm>
            <a:off x="755650" y="4314825"/>
            <a:ext cx="2174875" cy="1995488"/>
            <a:chOff x="755998" y="4314825"/>
            <a:chExt cx="2174875" cy="1995707"/>
          </a:xfrm>
        </p:grpSpPr>
        <p:sp>
          <p:nvSpPr>
            <p:cNvPr id="35852" name="Textfeld 12"/>
            <p:cNvSpPr txBox="1">
              <a:spLocks noChangeArrowheads="1"/>
            </p:cNvSpPr>
            <p:nvPr/>
          </p:nvSpPr>
          <p:spPr bwMode="auto">
            <a:xfrm>
              <a:off x="755998" y="5664201"/>
              <a:ext cx="2174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200"/>
                <a:t>Toolbox „Aktiv im Betrieb“</a:t>
              </a:r>
            </a:p>
            <a:p>
              <a:pPr algn="ctr" eaLnBrk="1" hangingPunct="1">
                <a:buFont typeface="Times" charset="0"/>
                <a:buNone/>
              </a:pPr>
              <a:r>
                <a:rPr lang="de-DE" sz="1200"/>
                <a:t>DVD mit Arbeitsmaterialien</a:t>
              </a:r>
            </a:p>
            <a:p>
              <a:pPr algn="ctr" eaLnBrk="1" hangingPunct="1">
                <a:buFont typeface="Times" charset="0"/>
                <a:buNone/>
              </a:pPr>
              <a:r>
                <a:rPr lang="de-DE" sz="1200" b="0"/>
                <a:t>IG Metall Vorstand, Frankfurt</a:t>
              </a:r>
            </a:p>
          </p:txBody>
        </p:sp>
        <p:pic>
          <p:nvPicPr>
            <p:cNvPr id="35853" name="Bild 2" descr="Titel-Toolbo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4299" y="4314825"/>
              <a:ext cx="14398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uppierung 2"/>
          <p:cNvGrpSpPr>
            <a:grpSpLocks/>
          </p:cNvGrpSpPr>
          <p:nvPr/>
        </p:nvGrpSpPr>
        <p:grpSpPr bwMode="auto">
          <a:xfrm>
            <a:off x="2987675" y="3552825"/>
            <a:ext cx="2376488" cy="2757488"/>
            <a:chOff x="2987824" y="3552825"/>
            <a:chExt cx="2376487" cy="2757706"/>
          </a:xfrm>
        </p:grpSpPr>
        <p:sp>
          <p:nvSpPr>
            <p:cNvPr id="35850" name="Textfeld 2"/>
            <p:cNvSpPr txBox="1">
              <a:spLocks noChangeArrowheads="1"/>
            </p:cNvSpPr>
            <p:nvPr/>
          </p:nvSpPr>
          <p:spPr bwMode="auto">
            <a:xfrm>
              <a:off x="2987824" y="5664200"/>
              <a:ext cx="23764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200"/>
                <a:t>Mitgliederkommunikation </a:t>
              </a:r>
            </a:p>
            <a:p>
              <a:pPr algn="ctr" eaLnBrk="1" hangingPunct="1">
                <a:buFont typeface="Times" charset="0"/>
                <a:buNone/>
              </a:pPr>
              <a:r>
                <a:rPr lang="de-DE" sz="1200"/>
                <a:t>im Betrieb</a:t>
              </a:r>
            </a:p>
            <a:p>
              <a:pPr algn="ctr" eaLnBrk="1" hangingPunct="1">
                <a:buFont typeface="Times" charset="0"/>
                <a:buNone/>
              </a:pPr>
              <a:r>
                <a:rPr lang="de-DE" sz="1200" b="0"/>
                <a:t>IG Metall Vorstand, Frankfurt</a:t>
              </a:r>
            </a:p>
          </p:txBody>
        </p:sp>
        <p:pic>
          <p:nvPicPr>
            <p:cNvPr id="35851" name="Bild 5" descr="Titel-Mitglieder-Kommunikat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199" y="3552825"/>
              <a:ext cx="14414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uppierung 4"/>
          <p:cNvGrpSpPr>
            <a:grpSpLocks/>
          </p:cNvGrpSpPr>
          <p:nvPr/>
        </p:nvGrpSpPr>
        <p:grpSpPr bwMode="auto">
          <a:xfrm>
            <a:off x="5570538" y="3616325"/>
            <a:ext cx="2101850" cy="2509838"/>
            <a:chOff x="5571008" y="3616326"/>
            <a:chExt cx="2101849" cy="2509539"/>
          </a:xfrm>
        </p:grpSpPr>
        <p:sp>
          <p:nvSpPr>
            <p:cNvPr id="35848" name="Textfeld 9"/>
            <p:cNvSpPr txBox="1">
              <a:spLocks noChangeArrowheads="1"/>
            </p:cNvSpPr>
            <p:nvPr/>
          </p:nvSpPr>
          <p:spPr bwMode="auto">
            <a:xfrm>
              <a:off x="5571008" y="5664200"/>
              <a:ext cx="21018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200"/>
                <a:t>„Medien machen“</a:t>
              </a:r>
            </a:p>
            <a:p>
              <a:pPr algn="ctr" eaLnBrk="1" hangingPunct="1">
                <a:buFont typeface="Times" charset="0"/>
                <a:buNone/>
              </a:pPr>
              <a:r>
                <a:rPr lang="de-DE" sz="1200" b="0"/>
                <a:t>Schüren-Verlag</a:t>
              </a:r>
            </a:p>
          </p:txBody>
        </p:sp>
        <p:pic>
          <p:nvPicPr>
            <p:cNvPr id="35849" name="Bild 6" descr="Titel-Handbuch-Medie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3616326"/>
              <a:ext cx="1439861" cy="197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7" name="Titel 1"/>
          <p:cNvSpPr>
            <a:spLocks noGrp="1"/>
          </p:cNvSpPr>
          <p:nvPr>
            <p:ph type="title" idx="4294967295"/>
          </p:nvPr>
        </p:nvSpPr>
        <p:spPr bwMode="auto">
          <a:xfrm>
            <a:off x="377825" y="104775"/>
            <a:ext cx="5049838"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Vertrauensleute kommunizieren und informieren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84BF59F7-9309-9548-912E-1653185619A6}" type="slidenum">
              <a:rPr lang="de-DE" sz="900"/>
              <a:pPr algn="r">
                <a:lnSpc>
                  <a:spcPts val="1200"/>
                </a:lnSpc>
              </a:pPr>
              <a:t>12</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37891" name="Text Box 9"/>
          <p:cNvSpPr txBox="1">
            <a:spLocks noChangeArrowheads="1"/>
          </p:cNvSpPr>
          <p:nvPr/>
        </p:nvSpPr>
        <p:spPr bwMode="auto">
          <a:xfrm>
            <a:off x="782638" y="1600200"/>
            <a:ext cx="8110537"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pPr>
            <a:r>
              <a:rPr lang="de-DE" sz="2000"/>
              <a:t>Tarifliche Regelungen und gewerkschaftliche Forderungen lassen sich am besten durch- und umsetzen, wenn möglichst viele aktiv an einem Strang ziehen.</a:t>
            </a:r>
          </a:p>
        </p:txBody>
      </p:sp>
      <p:sp>
        <p:nvSpPr>
          <p:cNvPr id="8" name="Rectangle 3"/>
          <p:cNvSpPr>
            <a:spLocks noChangeArrowheads="1"/>
          </p:cNvSpPr>
          <p:nvPr/>
        </p:nvSpPr>
        <p:spPr bwMode="auto">
          <a:xfrm>
            <a:off x="782638" y="2852738"/>
            <a:ext cx="8202612"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defRPr/>
            </a:pPr>
            <a:r>
              <a:rPr lang="de-DE" sz="2000" dirty="0"/>
              <a:t>Mitglieder und Belegschaft beteiligen</a:t>
            </a:r>
          </a:p>
          <a:p>
            <a:pPr marL="342000" indent="-342000" eaLnBrk="0" hangingPunct="0">
              <a:lnSpc>
                <a:spcPct val="120000"/>
              </a:lnSpc>
              <a:spcAft>
                <a:spcPts val="600"/>
              </a:spcAft>
              <a:buClr>
                <a:srgbClr val="FF0000"/>
              </a:buClr>
              <a:buFont typeface="Wingdings" charset="0"/>
              <a:buChar char=""/>
              <a:defRPr/>
            </a:pPr>
            <a:r>
              <a:rPr lang="de-DE" sz="2000" b="0" dirty="0"/>
              <a:t>Wir sprechen aktive Mitglieder und Belegschaftsangehörige an.</a:t>
            </a:r>
          </a:p>
          <a:p>
            <a:pPr marL="342000" indent="-342000" eaLnBrk="0" hangingPunct="0">
              <a:lnSpc>
                <a:spcPct val="120000"/>
              </a:lnSpc>
              <a:spcAft>
                <a:spcPts val="600"/>
              </a:spcAft>
              <a:buClr>
                <a:srgbClr val="FF0000"/>
              </a:buClr>
              <a:buFont typeface="Wingdings" charset="0"/>
              <a:buChar char=""/>
              <a:defRPr/>
            </a:pPr>
            <a:r>
              <a:rPr lang="de-DE" sz="2000" b="0" dirty="0"/>
              <a:t>Wir arbeiten eng mit dem Betriebsrat zusammen. </a:t>
            </a:r>
          </a:p>
          <a:p>
            <a:pPr marL="342000" indent="-342000" eaLnBrk="0" hangingPunct="0">
              <a:lnSpc>
                <a:spcPct val="120000"/>
              </a:lnSpc>
              <a:spcAft>
                <a:spcPts val="600"/>
              </a:spcAft>
              <a:buClr>
                <a:srgbClr val="FF0000"/>
              </a:buClr>
              <a:buFont typeface="Wingdings" charset="0"/>
              <a:buChar char=""/>
              <a:defRPr/>
            </a:pPr>
            <a:r>
              <a:rPr lang="de-DE" sz="2000" b="0" dirty="0"/>
              <a:t>Wir organisieren betriebliche Beteiligungsprojekte. </a:t>
            </a:r>
          </a:p>
          <a:p>
            <a:pPr marL="342000" indent="-342000" eaLnBrk="0" hangingPunct="0">
              <a:lnSpc>
                <a:spcPct val="120000"/>
              </a:lnSpc>
              <a:spcAft>
                <a:spcPts val="600"/>
              </a:spcAft>
              <a:buClr>
                <a:srgbClr val="FF0000"/>
              </a:buClr>
              <a:buFont typeface="Wingdings" charset="0"/>
              <a:buChar char=""/>
              <a:defRPr/>
            </a:pPr>
            <a:r>
              <a:rPr lang="de-DE" sz="2000" b="0" dirty="0"/>
              <a:t>Wir nutzen Ausschüsse und Angebote für spezielle Zielgruppen der Verwaltungsstelle.</a:t>
            </a:r>
          </a:p>
          <a:p>
            <a:pPr marL="342000" indent="-342000" eaLnBrk="0" hangingPunct="0">
              <a:lnSpc>
                <a:spcPct val="120000"/>
              </a:lnSpc>
              <a:spcAft>
                <a:spcPts val="600"/>
              </a:spcAft>
              <a:buClr>
                <a:srgbClr val="FF0000"/>
              </a:buClr>
              <a:buFont typeface="Wingdings" charset="0"/>
              <a:buChar char=""/>
              <a:defRPr/>
            </a:pPr>
            <a:r>
              <a:rPr lang="de-DE" sz="2000" b="0" dirty="0"/>
              <a:t>Wir unterstützen die Verwaltungsstelle in der Koordination von Kampagnen und Aktionen.</a:t>
            </a:r>
          </a:p>
        </p:txBody>
      </p:sp>
      <p:sp>
        <p:nvSpPr>
          <p:cNvPr id="37893" name="Titel 1"/>
          <p:cNvSpPr>
            <a:spLocks noGrp="1"/>
          </p:cNvSpPr>
          <p:nvPr>
            <p:ph type="title" idx="4294967295"/>
          </p:nvPr>
        </p:nvSpPr>
        <p:spPr bwMode="auto">
          <a:xfrm>
            <a:off x="381000" y="104775"/>
            <a:ext cx="56308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Vertrauensleute beteiligen Mitglieder und Belegschaft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1EF6785A-BE63-8045-934B-B487AF38A2E9}" type="slidenum">
              <a:rPr lang="de-DE" sz="900"/>
              <a:pPr algn="r">
                <a:lnSpc>
                  <a:spcPts val="1200"/>
                </a:lnSpc>
              </a:pPr>
              <a:t>13</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39939" name="Text Box 9"/>
          <p:cNvSpPr txBox="1">
            <a:spLocks noChangeArrowheads="1"/>
          </p:cNvSpPr>
          <p:nvPr/>
        </p:nvSpPr>
        <p:spPr bwMode="auto">
          <a:xfrm>
            <a:off x="782638" y="1600200"/>
            <a:ext cx="8110537"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pPr>
            <a:r>
              <a:rPr lang="de-DE" sz="2000"/>
              <a:t>Mitglieder gewinnen und halten – Kern einer aktiven und verantwortungsbewussten Vetrauensleutearbeit.</a:t>
            </a:r>
          </a:p>
        </p:txBody>
      </p:sp>
      <p:sp>
        <p:nvSpPr>
          <p:cNvPr id="8" name="Rectangle 3"/>
          <p:cNvSpPr>
            <a:spLocks noChangeArrowheads="1"/>
          </p:cNvSpPr>
          <p:nvPr/>
        </p:nvSpPr>
        <p:spPr bwMode="auto">
          <a:xfrm>
            <a:off x="782638" y="2636838"/>
            <a:ext cx="820261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defRPr/>
            </a:pPr>
            <a:r>
              <a:rPr lang="de-DE" sz="2000" dirty="0"/>
              <a:t>Zu einer erfolgreichen Werbestrategie gehören:</a:t>
            </a:r>
          </a:p>
          <a:p>
            <a:pPr marL="342000" indent="-342000" eaLnBrk="0" hangingPunct="0">
              <a:lnSpc>
                <a:spcPct val="120000"/>
              </a:lnSpc>
              <a:spcAft>
                <a:spcPts val="600"/>
              </a:spcAft>
              <a:buClr>
                <a:srgbClr val="FF0000"/>
              </a:buClr>
              <a:buFont typeface="Wingdings" charset="0"/>
              <a:buChar char=""/>
              <a:defRPr/>
            </a:pPr>
            <a:r>
              <a:rPr lang="de-DE" sz="2000" b="0" dirty="0"/>
              <a:t>Die Festlegung von Zielgruppe(</a:t>
            </a:r>
            <a:r>
              <a:rPr lang="de-DE" sz="2000" b="0" dirty="0" err="1"/>
              <a:t>n</a:t>
            </a:r>
            <a:r>
              <a:rPr lang="de-DE" sz="2000" b="0" dirty="0"/>
              <a:t>) oder Zielbereiche(</a:t>
            </a:r>
            <a:r>
              <a:rPr lang="de-DE" sz="2000" b="0" dirty="0" err="1"/>
              <a:t>n</a:t>
            </a:r>
            <a:r>
              <a:rPr lang="de-DE" sz="2000" b="0" dirty="0"/>
              <a:t>),</a:t>
            </a:r>
          </a:p>
          <a:p>
            <a:pPr marL="342000" indent="-342000" eaLnBrk="0" hangingPunct="0">
              <a:lnSpc>
                <a:spcPct val="120000"/>
              </a:lnSpc>
              <a:spcAft>
                <a:spcPts val="600"/>
              </a:spcAft>
              <a:buClr>
                <a:srgbClr val="FF0000"/>
              </a:buClr>
              <a:buFont typeface="Wingdings" charset="0"/>
              <a:buChar char=""/>
              <a:defRPr/>
            </a:pPr>
            <a:r>
              <a:rPr lang="de-DE" sz="2000" b="0" dirty="0"/>
              <a:t>die Festlegung von Themenschwerpunkten und Strategien,</a:t>
            </a:r>
          </a:p>
          <a:p>
            <a:pPr marL="342000" indent="-342000" eaLnBrk="0" hangingPunct="0">
              <a:lnSpc>
                <a:spcPct val="120000"/>
              </a:lnSpc>
              <a:spcAft>
                <a:spcPts val="600"/>
              </a:spcAft>
              <a:buClr>
                <a:srgbClr val="FF0000"/>
              </a:buClr>
              <a:buFont typeface="Wingdings" charset="0"/>
              <a:buChar char=""/>
              <a:defRPr/>
            </a:pPr>
            <a:r>
              <a:rPr lang="de-DE" sz="2000" b="0" dirty="0"/>
              <a:t>ein genauer, überschaubarer Zeitrahmen,</a:t>
            </a:r>
          </a:p>
          <a:p>
            <a:pPr marL="342000" indent="-342000" eaLnBrk="0" hangingPunct="0">
              <a:lnSpc>
                <a:spcPct val="120000"/>
              </a:lnSpc>
              <a:spcAft>
                <a:spcPts val="600"/>
              </a:spcAft>
              <a:buClr>
                <a:srgbClr val="FF0000"/>
              </a:buClr>
              <a:buFont typeface="Wingdings" charset="0"/>
              <a:buChar char=""/>
              <a:defRPr/>
            </a:pPr>
            <a:r>
              <a:rPr lang="de-DE" sz="2000" b="0" dirty="0"/>
              <a:t>die Analyse der Ausgangslage und Mitgliederpotenziale,</a:t>
            </a:r>
          </a:p>
          <a:p>
            <a:pPr marL="342000" indent="-342000" eaLnBrk="0" hangingPunct="0">
              <a:lnSpc>
                <a:spcPct val="120000"/>
              </a:lnSpc>
              <a:spcAft>
                <a:spcPts val="600"/>
              </a:spcAft>
              <a:buClr>
                <a:srgbClr val="FF0000"/>
              </a:buClr>
              <a:buFont typeface="Wingdings" charset="0"/>
              <a:buChar char=""/>
              <a:defRPr/>
            </a:pPr>
            <a:r>
              <a:rPr lang="de-DE" sz="2000" b="0" dirty="0"/>
              <a:t>erreichbare Werbeziele (wie viele Neue wollen wir gewinnen?),</a:t>
            </a:r>
          </a:p>
          <a:p>
            <a:pPr marL="342000" indent="-342000" eaLnBrk="0" hangingPunct="0">
              <a:lnSpc>
                <a:spcPct val="120000"/>
              </a:lnSpc>
              <a:spcAft>
                <a:spcPts val="600"/>
              </a:spcAft>
              <a:buClr>
                <a:srgbClr val="FF0000"/>
              </a:buClr>
              <a:buFont typeface="Wingdings" charset="0"/>
              <a:buChar char=""/>
              <a:defRPr/>
            </a:pPr>
            <a:r>
              <a:rPr lang="de-DE" sz="2000" b="0" dirty="0"/>
              <a:t>verständliche und passgenaue Werbematerialien (aktueller Tarifabschluss, Kampagnen, gesellschaftliche Initiative etc.),</a:t>
            </a:r>
          </a:p>
        </p:txBody>
      </p:sp>
      <p:sp>
        <p:nvSpPr>
          <p:cNvPr id="39941" name="Titel 1"/>
          <p:cNvSpPr>
            <a:spLocks noGrp="1"/>
          </p:cNvSpPr>
          <p:nvPr>
            <p:ph type="title" idx="4294967295"/>
          </p:nvPr>
        </p:nvSpPr>
        <p:spPr bwMode="auto">
          <a:xfrm>
            <a:off x="381000" y="104775"/>
            <a:ext cx="64944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Vertrauensleute werben und betreuen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C04D2D7C-C0BA-F047-BD6A-D27ED5CA5E0E}" type="slidenum">
              <a:rPr lang="de-DE" sz="900"/>
              <a:pPr algn="r">
                <a:lnSpc>
                  <a:spcPts val="1200"/>
                </a:lnSpc>
              </a:pPr>
              <a:t>14</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38915" name="Rectangle 3"/>
          <p:cNvSpPr>
            <a:spLocks noChangeArrowheads="1"/>
          </p:cNvSpPr>
          <p:nvPr/>
        </p:nvSpPr>
        <p:spPr bwMode="auto">
          <a:xfrm>
            <a:off x="782638" y="1608138"/>
            <a:ext cx="8202612"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42000" indent="-342000" eaLnBrk="0" hangingPunct="0">
              <a:lnSpc>
                <a:spcPct val="120000"/>
              </a:lnSpc>
              <a:spcAft>
                <a:spcPts val="600"/>
              </a:spcAft>
              <a:buClr>
                <a:srgbClr val="FF0000"/>
              </a:buClr>
              <a:buFont typeface="Wingdings" charset="0"/>
              <a:buChar char=""/>
              <a:tabLst>
                <a:tab pos="482600" algn="l"/>
              </a:tabLst>
              <a:defRPr/>
            </a:pPr>
            <a:r>
              <a:rPr lang="de-DE" sz="2000" b="0" dirty="0"/>
              <a:t>das genaue Planen und Vorbereiten der Werbegespräche (Argumente und Gesprächsführung),</a:t>
            </a:r>
          </a:p>
          <a:p>
            <a:pPr marL="342000" indent="-342000" eaLnBrk="0" hangingPunct="0">
              <a:lnSpc>
                <a:spcPct val="120000"/>
              </a:lnSpc>
              <a:spcAft>
                <a:spcPts val="600"/>
              </a:spcAft>
              <a:buClr>
                <a:srgbClr val="FF0000"/>
              </a:buClr>
              <a:buFont typeface="Wingdings" charset="0"/>
              <a:buChar char=""/>
              <a:tabLst>
                <a:tab pos="482600" algn="l"/>
              </a:tabLst>
              <a:defRPr/>
            </a:pPr>
            <a:r>
              <a:rPr lang="de-DE" sz="2000" b="0" dirty="0"/>
              <a:t>Ideenentwicklung und </a:t>
            </a:r>
            <a:r>
              <a:rPr lang="de-DE" sz="2000" b="0" dirty="0" err="1" smtClean="0"/>
              <a:t>Massnahmenplanung</a:t>
            </a:r>
            <a:r>
              <a:rPr lang="de-DE" sz="2000" b="0" dirty="0"/>
              <a:t>,</a:t>
            </a:r>
          </a:p>
          <a:p>
            <a:pPr marL="342000" indent="-342000" eaLnBrk="0" hangingPunct="0">
              <a:lnSpc>
                <a:spcPct val="120000"/>
              </a:lnSpc>
              <a:spcAft>
                <a:spcPts val="600"/>
              </a:spcAft>
              <a:buClr>
                <a:srgbClr val="FF0000"/>
              </a:buClr>
              <a:buFont typeface="Wingdings" charset="0"/>
              <a:buChar char=""/>
              <a:tabLst>
                <a:tab pos="482600" algn="l"/>
              </a:tabLst>
              <a:defRPr/>
            </a:pPr>
            <a:r>
              <a:rPr lang="de-DE" sz="2000" b="0" dirty="0"/>
              <a:t>eine gemeinsame Erfolgskontrolle und ein konstruktiver Erfahrungsaustausch.</a:t>
            </a:r>
          </a:p>
          <a:p>
            <a:pPr marL="292100" indent="-292100" eaLnBrk="0" hangingPunct="0">
              <a:lnSpc>
                <a:spcPct val="120000"/>
              </a:lnSpc>
              <a:spcAft>
                <a:spcPts val="600"/>
              </a:spcAft>
              <a:buClr>
                <a:srgbClr val="FF0000"/>
              </a:buClr>
              <a:buFont typeface="Wingdings" charset="0"/>
              <a:buChar char=""/>
              <a:tabLst>
                <a:tab pos="482600" algn="l"/>
              </a:tabLst>
              <a:defRPr/>
            </a:pPr>
            <a:endParaRPr lang="de-DE" sz="2000" b="0" dirty="0"/>
          </a:p>
        </p:txBody>
      </p:sp>
      <p:sp>
        <p:nvSpPr>
          <p:cNvPr id="41988" name="Titel 1"/>
          <p:cNvSpPr>
            <a:spLocks noGrp="1"/>
          </p:cNvSpPr>
          <p:nvPr>
            <p:ph type="title" idx="4294967295"/>
          </p:nvPr>
        </p:nvSpPr>
        <p:spPr bwMode="auto">
          <a:xfrm>
            <a:off x="381000" y="104775"/>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Vertrauensleute werben und betreuen</a:t>
            </a:r>
          </a:p>
        </p:txBody>
      </p:sp>
      <p:pic>
        <p:nvPicPr>
          <p:cNvPr id="6" name="Bild 2" descr="Arbeit sicher und fair-k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638" y="3933825"/>
            <a:ext cx="334645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CC7DE160-D551-684A-8226-1548FC4F1FA4}" type="slidenum">
              <a:rPr lang="de-DE" sz="900"/>
              <a:pPr algn="r">
                <a:lnSpc>
                  <a:spcPts val="1200"/>
                </a:lnSpc>
              </a:pPr>
              <a:t>15</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9" name="Text Box 9"/>
          <p:cNvSpPr txBox="1">
            <a:spLocks noChangeArrowheads="1"/>
          </p:cNvSpPr>
          <p:nvPr/>
        </p:nvSpPr>
        <p:spPr bwMode="auto">
          <a:xfrm>
            <a:off x="806450" y="1600200"/>
            <a:ext cx="8110538" cy="358775"/>
          </a:xfrm>
          <a:prstGeom prst="rect">
            <a:avLst/>
          </a:prstGeom>
          <a:noFill/>
          <a:ln>
            <a:noFill/>
          </a:ln>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defRPr/>
            </a:pPr>
            <a:r>
              <a:rPr lang="de-DE" sz="2000" dirty="0" smtClean="0"/>
              <a:t>Mitgliederwerbung im Betrieb ist erlaubt!</a:t>
            </a:r>
            <a:endParaRPr lang="de-DE" sz="2000" dirty="0" smtClean="0">
              <a:latin typeface="+mn-lt"/>
            </a:endParaRPr>
          </a:p>
        </p:txBody>
      </p:sp>
      <p:sp>
        <p:nvSpPr>
          <p:cNvPr id="2" name="Textfeld 1"/>
          <p:cNvSpPr txBox="1"/>
          <p:nvPr/>
        </p:nvSpPr>
        <p:spPr>
          <a:xfrm>
            <a:off x="780902" y="2204863"/>
            <a:ext cx="909042" cy="156966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buFont typeface="Times" charset="0"/>
              <a:buNone/>
              <a:defRPr/>
            </a:pPr>
            <a:r>
              <a:rPr lang="de-DE" sz="9600" dirty="0">
                <a:ln w="11430"/>
                <a:solidFill>
                  <a:srgbClr val="FF0000"/>
                </a:solidFill>
                <a:effectLst>
                  <a:outerShdw blurRad="50800" dist="39000" dir="5460000" algn="tl">
                    <a:srgbClr val="000000">
                      <a:alpha val="38000"/>
                    </a:srgbClr>
                  </a:outerShdw>
                </a:effectLst>
              </a:rPr>
              <a:t>§</a:t>
            </a:r>
          </a:p>
        </p:txBody>
      </p:sp>
      <p:sp>
        <p:nvSpPr>
          <p:cNvPr id="44037" name="Textfeld 2"/>
          <p:cNvSpPr txBox="1">
            <a:spLocks noChangeArrowheads="1"/>
          </p:cNvSpPr>
          <p:nvPr/>
        </p:nvSpPr>
        <p:spPr bwMode="auto">
          <a:xfrm>
            <a:off x="1835150" y="2492375"/>
            <a:ext cx="698500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lnSpc>
                <a:spcPct val="130000"/>
              </a:lnSpc>
              <a:buFont typeface="Times" charset="0"/>
              <a:buNone/>
            </a:pPr>
            <a:r>
              <a:rPr lang="de-DE" sz="2000" b="0" i="1"/>
              <a:t>„Beauftragten der IG Metall ist der Zutritt zum Betrieb zu ge­statten, um dort Mitglieder zu werben. Die Gewerkschaft entscheidet selbst, wen sie mit der Werbung beauftragt: eine betriebsfremde oder eine betriebliche Person. Dieses Recht leitet sich aus Artikel 9 Abs. 3 Grundgesetz ab.“</a:t>
            </a:r>
            <a:endParaRPr lang="de-DE" altLang="ja-JP" sz="2000" b="0"/>
          </a:p>
          <a:p>
            <a:pPr eaLnBrk="1" hangingPunct="1">
              <a:lnSpc>
                <a:spcPct val="130000"/>
              </a:lnSpc>
              <a:spcBef>
                <a:spcPts val="600"/>
              </a:spcBef>
              <a:buFont typeface="Times" charset="0"/>
              <a:buNone/>
            </a:pPr>
            <a:r>
              <a:rPr lang="de-DE" sz="1400" b="0"/>
              <a:t>Bundesarbeitsgericht, Urteile vom 28.2. 2006 – 1 AZR 460/04 und 1 AZR 461/04</a:t>
            </a:r>
          </a:p>
        </p:txBody>
      </p:sp>
      <p:sp>
        <p:nvSpPr>
          <p:cNvPr id="44038" name="Titel 2"/>
          <p:cNvSpPr>
            <a:spLocks noGrp="1"/>
          </p:cNvSpPr>
          <p:nvPr>
            <p:ph type="title" idx="4294967295"/>
          </p:nvPr>
        </p:nvSpPr>
        <p:spPr bwMode="auto">
          <a:xfrm>
            <a:off x="381000" y="104775"/>
            <a:ext cx="64944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Vertrauensleute werben und betreuen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92937B46-FB38-F345-BD19-B7AF9AF896C5}" type="slidenum">
              <a:rPr lang="de-DE" sz="900"/>
              <a:pPr algn="r">
                <a:lnSpc>
                  <a:spcPts val="1200"/>
                </a:lnSpc>
              </a:pPr>
              <a:t>16</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46083" name="Rectangle 3"/>
          <p:cNvSpPr>
            <a:spLocks noChangeArrowheads="1"/>
          </p:cNvSpPr>
          <p:nvPr/>
        </p:nvSpPr>
        <p:spPr bwMode="auto">
          <a:xfrm>
            <a:off x="782638" y="1600200"/>
            <a:ext cx="820261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pPr>
            <a:r>
              <a:rPr lang="de-DE" sz="2000"/>
              <a:t>IG Metall Betriebsräte sind auch gewerkschaftliche Vertrauensleute</a:t>
            </a:r>
            <a:endParaRPr lang="de-DE" sz="2000" b="0"/>
          </a:p>
        </p:txBody>
      </p:sp>
      <p:sp>
        <p:nvSpPr>
          <p:cNvPr id="7" name="Rectangle 3"/>
          <p:cNvSpPr>
            <a:spLocks noChangeArrowheads="1"/>
          </p:cNvSpPr>
          <p:nvPr/>
        </p:nvSpPr>
        <p:spPr bwMode="auto">
          <a:xfrm>
            <a:off x="782638" y="2349500"/>
            <a:ext cx="8253412"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defRPr/>
            </a:pPr>
            <a:r>
              <a:rPr lang="de-DE" sz="2000" dirty="0"/>
              <a:t>Was kennzeichnet eine gute Zusammenarbeit von VL und BR?</a:t>
            </a:r>
          </a:p>
          <a:p>
            <a:pPr marL="342000" indent="-342000" eaLnBrk="0" hangingPunct="0">
              <a:lnSpc>
                <a:spcPct val="120000"/>
              </a:lnSpc>
              <a:spcAft>
                <a:spcPts val="600"/>
              </a:spcAft>
              <a:buClr>
                <a:srgbClr val="FF0000"/>
              </a:buClr>
              <a:buFont typeface="Wingdings" charset="0"/>
              <a:buChar char=""/>
              <a:defRPr/>
            </a:pPr>
            <a:r>
              <a:rPr lang="de-DE" sz="2000" b="0" dirty="0"/>
              <a:t>Den gegenseitigen persönlichen Kontakt,</a:t>
            </a:r>
          </a:p>
          <a:p>
            <a:pPr marL="342000" indent="-342000" eaLnBrk="0" hangingPunct="0">
              <a:lnSpc>
                <a:spcPct val="120000"/>
              </a:lnSpc>
              <a:spcAft>
                <a:spcPts val="600"/>
              </a:spcAft>
              <a:buClr>
                <a:srgbClr val="FF0000"/>
              </a:buClr>
              <a:buFont typeface="Wingdings" charset="0"/>
              <a:buChar char=""/>
              <a:defRPr/>
            </a:pPr>
            <a:r>
              <a:rPr lang="de-DE" sz="2000" b="0" dirty="0"/>
              <a:t>regelmäßigen Informationsaustausch,</a:t>
            </a:r>
          </a:p>
          <a:p>
            <a:pPr marL="342000" indent="-342000" eaLnBrk="0" hangingPunct="0">
              <a:lnSpc>
                <a:spcPct val="120000"/>
              </a:lnSpc>
              <a:spcAft>
                <a:spcPts val="600"/>
              </a:spcAft>
              <a:buClr>
                <a:srgbClr val="FF0000"/>
              </a:buClr>
              <a:buFont typeface="Wingdings" charset="0"/>
              <a:buChar char=""/>
              <a:defRPr/>
            </a:pPr>
            <a:r>
              <a:rPr lang="de-DE" sz="2000" b="0" dirty="0"/>
              <a:t>gemeinsame Beratungen und Planungen,</a:t>
            </a:r>
          </a:p>
          <a:p>
            <a:pPr marL="342000" indent="-342000" eaLnBrk="0" hangingPunct="0">
              <a:lnSpc>
                <a:spcPct val="120000"/>
              </a:lnSpc>
              <a:spcAft>
                <a:spcPts val="600"/>
              </a:spcAft>
              <a:buClr>
                <a:srgbClr val="FF0000"/>
              </a:buClr>
              <a:buFont typeface="Wingdings" charset="0"/>
              <a:buChar char=""/>
              <a:defRPr/>
            </a:pPr>
            <a:r>
              <a:rPr lang="de-DE" sz="2000" b="0" dirty="0"/>
              <a:t>kooperative Aufgabenverteilung, </a:t>
            </a:r>
          </a:p>
          <a:p>
            <a:pPr marL="342000" indent="-342000" eaLnBrk="0" hangingPunct="0">
              <a:lnSpc>
                <a:spcPct val="120000"/>
              </a:lnSpc>
              <a:spcAft>
                <a:spcPts val="600"/>
              </a:spcAft>
              <a:buClr>
                <a:srgbClr val="FF0000"/>
              </a:buClr>
              <a:buFont typeface="Wingdings" charset="0"/>
              <a:buChar char=""/>
              <a:defRPr/>
            </a:pPr>
            <a:r>
              <a:rPr lang="de-DE" sz="2000" b="0" dirty="0"/>
              <a:t>gegenseitige Unterstützung und gemeinsames Handeln,</a:t>
            </a:r>
          </a:p>
          <a:p>
            <a:pPr marL="342000" indent="-342000" eaLnBrk="0" hangingPunct="0">
              <a:lnSpc>
                <a:spcPct val="120000"/>
              </a:lnSpc>
              <a:spcAft>
                <a:spcPts val="600"/>
              </a:spcAft>
              <a:buClr>
                <a:srgbClr val="FF0000"/>
              </a:buClr>
              <a:buFont typeface="Wingdings" charset="0"/>
              <a:buChar char=""/>
              <a:defRPr/>
            </a:pPr>
            <a:r>
              <a:rPr lang="de-DE" sz="2000" b="0" dirty="0"/>
              <a:t>Zusammenarbeit auch mit JAV und SBV.</a:t>
            </a:r>
          </a:p>
        </p:txBody>
      </p:sp>
      <p:sp>
        <p:nvSpPr>
          <p:cNvPr id="46085" name="Titel 1"/>
          <p:cNvSpPr>
            <a:spLocks noGrp="1"/>
          </p:cNvSpPr>
          <p:nvPr>
            <p:ph type="title" idx="4294967295"/>
          </p:nvPr>
        </p:nvSpPr>
        <p:spPr bwMode="auto">
          <a:xfrm>
            <a:off x="381000" y="104775"/>
            <a:ext cx="512762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Zusammenarbeit Vertrauensleute und Betriebsrat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B50571D6-13DC-FD44-AB23-45D1E74C144D}" type="slidenum">
              <a:rPr lang="de-DE" sz="900"/>
              <a:pPr algn="r">
                <a:lnSpc>
                  <a:spcPts val="1200"/>
                </a:lnSpc>
              </a:pPr>
              <a:t>17</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48131" name="Text Box 9"/>
          <p:cNvSpPr txBox="1">
            <a:spLocks noChangeArrowheads="1"/>
          </p:cNvSpPr>
          <p:nvPr/>
        </p:nvSpPr>
        <p:spPr bwMode="auto">
          <a:xfrm>
            <a:off x="806450" y="1600200"/>
            <a:ext cx="811053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pPr>
            <a:r>
              <a:rPr lang="de-DE" sz="2000"/>
              <a:t>Vertrauensleute als „betriebliche Auskunftspersonen“</a:t>
            </a:r>
          </a:p>
        </p:txBody>
      </p:sp>
      <p:sp>
        <p:nvSpPr>
          <p:cNvPr id="48132" name="Textfeld 2"/>
          <p:cNvSpPr txBox="1">
            <a:spLocks noChangeArrowheads="1"/>
          </p:cNvSpPr>
          <p:nvPr/>
        </p:nvSpPr>
        <p:spPr bwMode="auto">
          <a:xfrm>
            <a:off x="1855788" y="2276475"/>
            <a:ext cx="4516437"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buFont typeface="Times" charset="0"/>
              <a:buNone/>
            </a:pPr>
            <a:r>
              <a:rPr lang="de-DE" sz="2000"/>
              <a:t>§ 80 Abs. 2 Satz 3 BetrVG:</a:t>
            </a:r>
          </a:p>
          <a:p>
            <a:pPr eaLnBrk="1" hangingPunct="1">
              <a:lnSpc>
                <a:spcPct val="130000"/>
              </a:lnSpc>
              <a:buFont typeface="Times" charset="0"/>
              <a:buNone/>
            </a:pPr>
            <a:r>
              <a:rPr lang="de-DE" sz="2000" b="0" i="1"/>
              <a:t>„Soweit es zur ordnungsgemäßen Erfüllung der Aufgaben des Betriebs-rates erforderlich ist, hat der Arbeit-geber ihm sachkundige Arbeitnehmer als Auskunftsperson zur Verfügung zu stellen; er hat hierbei die Vorschläge des Betriebsrates zu berücksichtigen, soweit betriebliche Notwendigkeiten dem nicht entgegenstehen.“</a:t>
            </a:r>
            <a:endParaRPr lang="de-DE" sz="1400" b="0" i="1"/>
          </a:p>
        </p:txBody>
      </p:sp>
      <p:grpSp>
        <p:nvGrpSpPr>
          <p:cNvPr id="2" name="Gruppierung 1"/>
          <p:cNvGrpSpPr>
            <a:grpSpLocks/>
          </p:cNvGrpSpPr>
          <p:nvPr/>
        </p:nvGrpSpPr>
        <p:grpSpPr bwMode="auto">
          <a:xfrm>
            <a:off x="6804025" y="2349500"/>
            <a:ext cx="2160588" cy="3598863"/>
            <a:chOff x="6804025" y="2349500"/>
            <a:chExt cx="2160588" cy="3599394"/>
          </a:xfrm>
        </p:grpSpPr>
        <p:sp>
          <p:nvSpPr>
            <p:cNvPr id="48136" name="Textfeld 10"/>
            <p:cNvSpPr txBox="1">
              <a:spLocks noChangeArrowheads="1"/>
            </p:cNvSpPr>
            <p:nvPr/>
          </p:nvSpPr>
          <p:spPr bwMode="auto">
            <a:xfrm>
              <a:off x="6804025" y="4508500"/>
              <a:ext cx="2160588" cy="144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lnSpc>
                  <a:spcPct val="120000"/>
                </a:lnSpc>
                <a:buFont typeface="Times" charset="0"/>
                <a:buNone/>
              </a:pPr>
              <a:r>
                <a:rPr lang="de-DE" sz="1200" b="0"/>
                <a:t>Siehe dazu auch:</a:t>
              </a:r>
            </a:p>
            <a:p>
              <a:pPr algn="ctr" eaLnBrk="1" hangingPunct="1">
                <a:lnSpc>
                  <a:spcPct val="120000"/>
                </a:lnSpc>
                <a:buFont typeface="Times" charset="0"/>
                <a:buNone/>
              </a:pPr>
              <a:r>
                <a:rPr lang="de-DE" sz="1200"/>
                <a:t>Sechs Betriebe – ein Erfahrungsbericht, Hinweise zur Anwendung des § 80.2.3 BetrVG</a:t>
              </a:r>
            </a:p>
            <a:p>
              <a:pPr algn="ctr" eaLnBrk="1" hangingPunct="1">
                <a:lnSpc>
                  <a:spcPct val="120000"/>
                </a:lnSpc>
                <a:buFont typeface="Times" charset="0"/>
                <a:buNone/>
              </a:pPr>
              <a:r>
                <a:rPr lang="de-DE" sz="1200" b="0"/>
                <a:t>IG Metall Vorstand, Frankfurt</a:t>
              </a:r>
            </a:p>
          </p:txBody>
        </p:sp>
        <p:pic>
          <p:nvPicPr>
            <p:cNvPr id="48137" name="Bild 3" descr="Titel-Sechs Betrieb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349500"/>
              <a:ext cx="144462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feld 10"/>
          <p:cNvSpPr txBox="1"/>
          <p:nvPr/>
        </p:nvSpPr>
        <p:spPr>
          <a:xfrm>
            <a:off x="782639" y="1916832"/>
            <a:ext cx="909042" cy="156966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buFont typeface="Times" charset="0"/>
              <a:buNone/>
              <a:defRPr/>
            </a:pPr>
            <a:r>
              <a:rPr lang="de-DE" sz="9600" dirty="0">
                <a:ln w="11430"/>
                <a:solidFill>
                  <a:srgbClr val="FF0000"/>
                </a:solidFill>
                <a:effectLst>
                  <a:outerShdw blurRad="50800" dist="39000" dir="5460000" algn="tl">
                    <a:srgbClr val="000000">
                      <a:alpha val="38000"/>
                    </a:srgbClr>
                  </a:outerShdw>
                </a:effectLst>
              </a:rPr>
              <a:t>§</a:t>
            </a:r>
          </a:p>
        </p:txBody>
      </p:sp>
      <p:sp>
        <p:nvSpPr>
          <p:cNvPr id="48135" name="Titel 1"/>
          <p:cNvSpPr>
            <a:spLocks noGrp="1"/>
          </p:cNvSpPr>
          <p:nvPr>
            <p:ph type="title" idx="4294967295"/>
          </p:nvPr>
        </p:nvSpPr>
        <p:spPr bwMode="auto">
          <a:xfrm>
            <a:off x="381000" y="104775"/>
            <a:ext cx="521811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Zusammenarbeit Vertrauensleute und Betriebsrat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C92D9211-9A54-EA43-ABBD-AB6D6D1491AC}" type="slidenum">
              <a:rPr lang="de-DE" sz="900"/>
              <a:pPr algn="r">
                <a:lnSpc>
                  <a:spcPts val="1200"/>
                </a:lnSpc>
              </a:pPr>
              <a:t>18</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50179" name="Text Box 9"/>
          <p:cNvSpPr txBox="1">
            <a:spLocks noChangeArrowheads="1"/>
          </p:cNvSpPr>
          <p:nvPr/>
        </p:nvSpPr>
        <p:spPr bwMode="auto">
          <a:xfrm>
            <a:off x="806450" y="1600200"/>
            <a:ext cx="81105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pPr>
            <a:r>
              <a:rPr lang="de-DE" sz="2000"/>
              <a:t>Bildungsarbeit ist wichtiger „Motor“ zur Verbesserung der Vertrauensleutearbeit.</a:t>
            </a:r>
          </a:p>
        </p:txBody>
      </p:sp>
      <p:sp>
        <p:nvSpPr>
          <p:cNvPr id="50180" name="Textfeld 2"/>
          <p:cNvSpPr txBox="1">
            <a:spLocks noChangeArrowheads="1"/>
          </p:cNvSpPr>
          <p:nvPr/>
        </p:nvSpPr>
        <p:spPr bwMode="auto">
          <a:xfrm>
            <a:off x="782638" y="2636838"/>
            <a:ext cx="7748587"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lnSpc>
                <a:spcPct val="130000"/>
              </a:lnSpc>
              <a:spcAft>
                <a:spcPts val="1200"/>
              </a:spcAft>
              <a:buFont typeface="Times" charset="0"/>
              <a:buNone/>
            </a:pPr>
            <a:r>
              <a:rPr lang="de-DE" sz="2000" b="0" i="1"/>
              <a:t>„... Gewerkschaftliche Bildungsarbeit ist politische Bildungsarbeit. Sie ist Ort der politischen Orientierung und der Qualifizierung für gewerkschaftspolitische wie betriebspolitische Aufgaben. Bildungs-arbeit entwickelt politisch-strategische, fachliche wie auch soziale und methodische Kompetenzen ...“</a:t>
            </a:r>
          </a:p>
          <a:p>
            <a:pPr eaLnBrk="1" hangingPunct="1">
              <a:lnSpc>
                <a:spcPct val="130000"/>
              </a:lnSpc>
              <a:buFont typeface="Times" charset="0"/>
              <a:buNone/>
            </a:pPr>
            <a:r>
              <a:rPr lang="de-DE" sz="1400" b="0"/>
              <a:t>Aus: Entschließung 8, Bildung und Qualifizierung – 20. ordentlicher Gewerkschaftstag der IG Metall, 2003</a:t>
            </a:r>
          </a:p>
        </p:txBody>
      </p:sp>
      <p:sp>
        <p:nvSpPr>
          <p:cNvPr id="50181" name="Titel 1"/>
          <p:cNvSpPr>
            <a:spLocks noGrp="1"/>
          </p:cNvSpPr>
          <p:nvPr>
            <p:ph type="title" idx="4294967295"/>
          </p:nvPr>
        </p:nvSpPr>
        <p:spPr bwMode="auto">
          <a:xfrm>
            <a:off x="381000" y="104775"/>
            <a:ext cx="521811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Vertrauensleute und Qualifizierung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DC01A0A0-7800-6C43-9084-88316CB92FA9}" type="slidenum">
              <a:rPr lang="de-DE" sz="900"/>
              <a:pPr algn="r">
                <a:lnSpc>
                  <a:spcPts val="1200"/>
                </a:lnSpc>
              </a:pPr>
              <a:t>19</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52227" name="Text Box 9"/>
          <p:cNvSpPr txBox="1">
            <a:spLocks noChangeArrowheads="1"/>
          </p:cNvSpPr>
          <p:nvPr/>
        </p:nvSpPr>
        <p:spPr bwMode="auto">
          <a:xfrm>
            <a:off x="782638" y="1600200"/>
            <a:ext cx="8110537"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pPr>
            <a:r>
              <a:rPr lang="de-DE" sz="2000"/>
              <a:t>Die IG Metall-Bildungsarbeit folgt dem Motto „Aus der Praxis, für die Praxis!“ – sie qualifiziert politisch und fachlich gleichermaßen.</a:t>
            </a:r>
          </a:p>
        </p:txBody>
      </p:sp>
      <p:sp>
        <p:nvSpPr>
          <p:cNvPr id="8" name="Rectangle 3"/>
          <p:cNvSpPr>
            <a:spLocks noChangeArrowheads="1"/>
          </p:cNvSpPr>
          <p:nvPr/>
        </p:nvSpPr>
        <p:spPr bwMode="auto">
          <a:xfrm>
            <a:off x="782638" y="2636838"/>
            <a:ext cx="820261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defRPr/>
            </a:pPr>
            <a:r>
              <a:rPr lang="de-DE" sz="2000" b="0" dirty="0"/>
              <a:t>Die IG Metall-Bildungsarbeit ...</a:t>
            </a:r>
          </a:p>
          <a:p>
            <a:pPr marL="342000" indent="-342000" eaLnBrk="0" hangingPunct="0">
              <a:lnSpc>
                <a:spcPct val="120000"/>
              </a:lnSpc>
              <a:spcAft>
                <a:spcPts val="600"/>
              </a:spcAft>
              <a:buClr>
                <a:srgbClr val="FF0000"/>
              </a:buClr>
              <a:buFont typeface="Wingdings" charset="0"/>
              <a:buChar char=""/>
              <a:defRPr/>
            </a:pPr>
            <a:r>
              <a:rPr lang="de-DE" sz="2000" b="0" dirty="0"/>
              <a:t>... ist politisch und kompetent, nah dran und qualitätsbewusst,</a:t>
            </a:r>
          </a:p>
          <a:p>
            <a:pPr marL="342000" indent="-342000" eaLnBrk="0" hangingPunct="0">
              <a:lnSpc>
                <a:spcPct val="120000"/>
              </a:lnSpc>
              <a:spcAft>
                <a:spcPts val="600"/>
              </a:spcAft>
              <a:buClr>
                <a:srgbClr val="FF0000"/>
              </a:buClr>
              <a:buFont typeface="Wingdings" charset="0"/>
              <a:buChar char=""/>
              <a:defRPr/>
            </a:pPr>
            <a:r>
              <a:rPr lang="de-DE" sz="2000" b="0" dirty="0"/>
              <a:t>... stellt Zusammenhänge her, befähigt zum Handeln,</a:t>
            </a:r>
          </a:p>
          <a:p>
            <a:pPr marL="342000" indent="-342000" eaLnBrk="0" hangingPunct="0">
              <a:lnSpc>
                <a:spcPct val="120000"/>
              </a:lnSpc>
              <a:spcAft>
                <a:spcPts val="600"/>
              </a:spcAft>
              <a:buClr>
                <a:srgbClr val="FF0000"/>
              </a:buClr>
              <a:buFont typeface="Wingdings" charset="0"/>
              <a:buChar char=""/>
              <a:defRPr/>
            </a:pPr>
            <a:r>
              <a:rPr lang="de-DE" sz="2000" b="0" dirty="0"/>
              <a:t>... öffnet Räume </a:t>
            </a:r>
            <a:r>
              <a:rPr lang="de-DE" sz="2000" b="0" dirty="0" smtClean="0"/>
              <a:t>für </a:t>
            </a:r>
            <a:r>
              <a:rPr lang="de-DE" sz="2000" b="0" dirty="0"/>
              <a:t>individuelle und kollektive Wahrnehmung,</a:t>
            </a:r>
          </a:p>
          <a:p>
            <a:pPr marL="342000" indent="-342000" eaLnBrk="0" hangingPunct="0">
              <a:lnSpc>
                <a:spcPct val="120000"/>
              </a:lnSpc>
              <a:spcAft>
                <a:spcPts val="600"/>
              </a:spcAft>
              <a:buClr>
                <a:srgbClr val="FF0000"/>
              </a:buClr>
              <a:buFont typeface="Wingdings" charset="0"/>
              <a:buChar char=""/>
              <a:defRPr/>
            </a:pPr>
            <a:r>
              <a:rPr lang="de-DE" sz="2000" b="0" dirty="0"/>
              <a:t>... fördert </a:t>
            </a:r>
            <a:r>
              <a:rPr lang="de-DE" sz="2000" b="0" dirty="0" smtClean="0"/>
              <a:t>gemeinsames </a:t>
            </a:r>
            <a:r>
              <a:rPr lang="de-DE" sz="2000" b="0" dirty="0"/>
              <a:t>Lernen und den Austausch von Erfahrungen,</a:t>
            </a:r>
          </a:p>
          <a:p>
            <a:pPr marL="342000" indent="-342000" eaLnBrk="0" hangingPunct="0">
              <a:lnSpc>
                <a:spcPct val="120000"/>
              </a:lnSpc>
              <a:spcAft>
                <a:spcPts val="600"/>
              </a:spcAft>
              <a:buClr>
                <a:srgbClr val="FF0000"/>
              </a:buClr>
              <a:buFont typeface="Wingdings" charset="0"/>
              <a:buChar char=""/>
              <a:defRPr/>
            </a:pPr>
            <a:r>
              <a:rPr lang="de-DE" sz="2000" b="0" dirty="0"/>
              <a:t>... vermittelt Wissen, regt Kreativität und Innovation an,</a:t>
            </a:r>
          </a:p>
          <a:p>
            <a:pPr marL="342000" indent="-342000" eaLnBrk="0" hangingPunct="0">
              <a:lnSpc>
                <a:spcPct val="120000"/>
              </a:lnSpc>
              <a:spcAft>
                <a:spcPts val="600"/>
              </a:spcAft>
              <a:buClr>
                <a:srgbClr val="FF0000"/>
              </a:buClr>
              <a:buFont typeface="Wingdings" charset="0"/>
              <a:buChar char=""/>
              <a:defRPr/>
            </a:pPr>
            <a:r>
              <a:rPr lang="de-DE" sz="2000" b="0" dirty="0"/>
              <a:t>... fördert Selbstbewusstsein und mutiges Handeln,</a:t>
            </a:r>
          </a:p>
          <a:p>
            <a:pPr marL="342000" indent="-342000" eaLnBrk="0" hangingPunct="0">
              <a:lnSpc>
                <a:spcPct val="120000"/>
              </a:lnSpc>
              <a:spcAft>
                <a:spcPts val="600"/>
              </a:spcAft>
              <a:buClr>
                <a:srgbClr val="FF0000"/>
              </a:buClr>
              <a:buFont typeface="Wingdings" charset="0"/>
              <a:buChar char=""/>
              <a:defRPr/>
            </a:pPr>
            <a:r>
              <a:rPr lang="de-DE" sz="2000" b="0" dirty="0"/>
              <a:t>... macht Spaß.</a:t>
            </a:r>
          </a:p>
        </p:txBody>
      </p:sp>
      <p:sp>
        <p:nvSpPr>
          <p:cNvPr id="52229" name="Titel 1"/>
          <p:cNvSpPr>
            <a:spLocks noGrp="1"/>
          </p:cNvSpPr>
          <p:nvPr>
            <p:ph type="title" idx="4294967295"/>
          </p:nvPr>
        </p:nvSpPr>
        <p:spPr bwMode="auto">
          <a:xfrm>
            <a:off x="381000" y="104775"/>
            <a:ext cx="64944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Vertrauensleute und Qualifizierung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liennummernplatzhalter 3"/>
          <p:cNvSpPr txBox="1">
            <a:spLocks noGrp="1"/>
          </p:cNvSpPr>
          <p:nvPr/>
        </p:nvSpPr>
        <p:spPr bwMode="auto">
          <a:xfrm>
            <a:off x="8756650" y="6589713"/>
            <a:ext cx="635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04ADB920-674A-7146-8620-C092746AEF9C}" type="slidenum">
              <a:rPr lang="de-DE" sz="900"/>
              <a:pPr algn="r">
                <a:lnSpc>
                  <a:spcPts val="1200"/>
                </a:lnSpc>
              </a:pPr>
              <a:t>2</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17411" name="Rectangle 3"/>
          <p:cNvSpPr>
            <a:spLocks noChangeArrowheads="1"/>
          </p:cNvSpPr>
          <p:nvPr/>
        </p:nvSpPr>
        <p:spPr bwMode="auto">
          <a:xfrm>
            <a:off x="782638" y="2133600"/>
            <a:ext cx="7667095"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42000" indent="-342000" eaLnBrk="0" hangingPunct="0">
              <a:lnSpc>
                <a:spcPct val="120000"/>
              </a:lnSpc>
              <a:spcAft>
                <a:spcPts val="300"/>
              </a:spcAft>
              <a:buClr>
                <a:srgbClr val="FF0000"/>
              </a:buClr>
              <a:buFont typeface="Wingdings" charset="0"/>
              <a:buChar char=""/>
              <a:tabLst>
                <a:tab pos="482600" algn="l"/>
              </a:tabLst>
            </a:pPr>
            <a:r>
              <a:rPr lang="de-DE" sz="2000" b="0" dirty="0"/>
              <a:t>Vertrauensleute sind die IG Metall im Betrieb</a:t>
            </a:r>
          </a:p>
          <a:p>
            <a:pPr marL="342000" indent="-342000" eaLnBrk="0" hangingPunct="0">
              <a:lnSpc>
                <a:spcPct val="120000"/>
              </a:lnSpc>
              <a:spcAft>
                <a:spcPts val="300"/>
              </a:spcAft>
              <a:buClr>
                <a:srgbClr val="FF0000"/>
              </a:buClr>
              <a:buFont typeface="Wingdings" charset="0"/>
              <a:buChar char=""/>
              <a:tabLst>
                <a:tab pos="482600" algn="l"/>
              </a:tabLst>
            </a:pPr>
            <a:r>
              <a:rPr lang="de-DE" sz="2000" b="0" dirty="0"/>
              <a:t>Vertrauensleute – Ansprechpartner der </a:t>
            </a:r>
            <a:r>
              <a:rPr lang="de-DE" sz="2000" b="0" dirty="0" smtClean="0"/>
              <a:t>Kollegen/-innen</a:t>
            </a:r>
            <a:endParaRPr lang="de-DE" sz="2000" b="0" dirty="0"/>
          </a:p>
          <a:p>
            <a:pPr marL="342000" indent="-342000" eaLnBrk="0" hangingPunct="0">
              <a:lnSpc>
                <a:spcPct val="120000"/>
              </a:lnSpc>
              <a:spcAft>
                <a:spcPts val="300"/>
              </a:spcAft>
              <a:buClr>
                <a:srgbClr val="FF0000"/>
              </a:buClr>
              <a:buFont typeface="Wingdings" charset="0"/>
              <a:buChar char=""/>
              <a:tabLst>
                <a:tab pos="482600" algn="l"/>
              </a:tabLst>
            </a:pPr>
            <a:r>
              <a:rPr lang="de-DE" sz="2000" b="0" dirty="0"/>
              <a:t>Werbung und Betreuung von Mitgliedern der IG Metall</a:t>
            </a:r>
          </a:p>
          <a:p>
            <a:pPr marL="342000" indent="-342000" eaLnBrk="0" hangingPunct="0">
              <a:lnSpc>
                <a:spcPct val="120000"/>
              </a:lnSpc>
              <a:spcAft>
                <a:spcPts val="300"/>
              </a:spcAft>
              <a:buClr>
                <a:srgbClr val="FF0000"/>
              </a:buClr>
              <a:buFont typeface="Wingdings" charset="0"/>
              <a:buChar char=""/>
              <a:tabLst>
                <a:tab pos="482600" algn="l"/>
              </a:tabLst>
            </a:pPr>
            <a:r>
              <a:rPr lang="de-DE" sz="2000" b="0" dirty="0"/>
              <a:t>Zusammenarbeit von Vertrauensleuten und Betriebsrat</a:t>
            </a:r>
          </a:p>
          <a:p>
            <a:pPr marL="342000" indent="-342000" eaLnBrk="0" hangingPunct="0">
              <a:lnSpc>
                <a:spcPct val="120000"/>
              </a:lnSpc>
              <a:spcAft>
                <a:spcPts val="300"/>
              </a:spcAft>
              <a:buClr>
                <a:srgbClr val="FF0000"/>
              </a:buClr>
              <a:buFont typeface="Wingdings" charset="0"/>
              <a:buChar char=""/>
              <a:tabLst>
                <a:tab pos="482600" algn="l"/>
              </a:tabLst>
            </a:pPr>
            <a:r>
              <a:rPr lang="de-DE" sz="2000" b="0" dirty="0"/>
              <a:t>Vertrauensleute und Qualifizierung</a:t>
            </a:r>
          </a:p>
          <a:p>
            <a:pPr marL="342000" indent="-342000" eaLnBrk="0" hangingPunct="0">
              <a:lnSpc>
                <a:spcPct val="120000"/>
              </a:lnSpc>
              <a:spcAft>
                <a:spcPts val="300"/>
              </a:spcAft>
              <a:buClr>
                <a:srgbClr val="FF0000"/>
              </a:buClr>
              <a:buFont typeface="Wingdings" charset="0"/>
              <a:buChar char=""/>
              <a:tabLst>
                <a:tab pos="482600" algn="l"/>
              </a:tabLst>
            </a:pPr>
            <a:r>
              <a:rPr lang="de-DE" sz="2000" b="0" dirty="0"/>
              <a:t>Der Tarifvertrag und seine Umsetzung</a:t>
            </a:r>
          </a:p>
          <a:p>
            <a:pPr marL="342000" indent="-342000" eaLnBrk="0" hangingPunct="0">
              <a:lnSpc>
                <a:spcPct val="120000"/>
              </a:lnSpc>
              <a:spcAft>
                <a:spcPts val="300"/>
              </a:spcAft>
              <a:buClr>
                <a:srgbClr val="FF0000"/>
              </a:buClr>
              <a:buFont typeface="Wingdings" charset="0"/>
              <a:buChar char=""/>
              <a:tabLst>
                <a:tab pos="482600" algn="l"/>
              </a:tabLst>
            </a:pPr>
            <a:r>
              <a:rPr lang="de-DE" sz="2000" b="0" dirty="0"/>
              <a:t>Aufgabe und Rolle der Vertrauenskörperleitung</a:t>
            </a:r>
          </a:p>
          <a:p>
            <a:pPr marL="342000" indent="-342000" eaLnBrk="0" hangingPunct="0">
              <a:lnSpc>
                <a:spcPct val="120000"/>
              </a:lnSpc>
              <a:spcAft>
                <a:spcPts val="300"/>
              </a:spcAft>
              <a:buClr>
                <a:srgbClr val="FF0000"/>
              </a:buClr>
              <a:buFont typeface="Wingdings" charset="0"/>
              <a:buChar char=""/>
              <a:tabLst>
                <a:tab pos="482600" algn="l"/>
              </a:tabLst>
            </a:pPr>
            <a:r>
              <a:rPr lang="de-DE" sz="2000" b="0" dirty="0"/>
              <a:t>Vertrauensleute sind Vermittler zwischen Betrieb und Verwaltungsstelle</a:t>
            </a:r>
          </a:p>
          <a:p>
            <a:pPr marL="342000" indent="-342000" eaLnBrk="0" hangingPunct="0">
              <a:lnSpc>
                <a:spcPct val="120000"/>
              </a:lnSpc>
              <a:spcAft>
                <a:spcPts val="300"/>
              </a:spcAft>
              <a:buClr>
                <a:srgbClr val="FF0000"/>
              </a:buClr>
              <a:buFont typeface="Wingdings" charset="0"/>
              <a:buChar char=""/>
              <a:tabLst>
                <a:tab pos="482600" algn="l"/>
              </a:tabLst>
            </a:pPr>
            <a:r>
              <a:rPr lang="de-DE" sz="2000" b="0" dirty="0"/>
              <a:t>Vertrauensleute in der IG Metall</a:t>
            </a:r>
          </a:p>
        </p:txBody>
      </p:sp>
      <p:sp>
        <p:nvSpPr>
          <p:cNvPr id="17412" name="Text Box 9"/>
          <p:cNvSpPr txBox="1">
            <a:spLocks noChangeArrowheads="1"/>
          </p:cNvSpPr>
          <p:nvPr/>
        </p:nvSpPr>
        <p:spPr bwMode="auto">
          <a:xfrm>
            <a:off x="817563" y="1600200"/>
            <a:ext cx="4648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lnSpc>
                <a:spcPts val="2700"/>
              </a:lnSpc>
            </a:pPr>
            <a:r>
              <a:rPr lang="de-DE" sz="2000"/>
              <a:t>Überblick – einführende Themen:</a:t>
            </a:r>
          </a:p>
        </p:txBody>
      </p:sp>
      <p:sp>
        <p:nvSpPr>
          <p:cNvPr id="17413" name="Titel 2"/>
          <p:cNvSpPr>
            <a:spLocks noGrp="1"/>
          </p:cNvSpPr>
          <p:nvPr>
            <p:ph type="title" idx="4294967295"/>
          </p:nvPr>
        </p:nvSpPr>
        <p:spPr bwMode="auto">
          <a:xfrm>
            <a:off x="381000" y="104775"/>
            <a:ext cx="62785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Nah dran und kompetent Vertrauensleute in der IG Metall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1" y="2027237"/>
            <a:ext cx="4855786" cy="442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3"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D29705C7-5C9D-A043-8915-2EFFD11F58B4}" type="slidenum">
              <a:rPr lang="de-DE" sz="900"/>
              <a:pPr algn="r">
                <a:lnSpc>
                  <a:spcPts val="1200"/>
                </a:lnSpc>
              </a:pPr>
              <a:t>20</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16393" name="Text Box 9"/>
          <p:cNvSpPr txBox="1">
            <a:spLocks noChangeArrowheads="1"/>
          </p:cNvSpPr>
          <p:nvPr/>
        </p:nvSpPr>
        <p:spPr bwMode="auto">
          <a:xfrm>
            <a:off x="782638" y="1600200"/>
            <a:ext cx="8110537" cy="358775"/>
          </a:xfrm>
          <a:prstGeom prst="rect">
            <a:avLst/>
          </a:prstGeom>
          <a:noFill/>
          <a:ln>
            <a:noFill/>
          </a:ln>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defRPr/>
            </a:pPr>
            <a:r>
              <a:rPr lang="de-DE" sz="2000" dirty="0" smtClean="0"/>
              <a:t>Die IG Metall-Bildungsarbeit ist systematisch aufgebaut.</a:t>
            </a:r>
            <a:endParaRPr lang="de-DE" sz="2000" dirty="0" smtClean="0">
              <a:latin typeface="+mn-lt"/>
            </a:endParaRPr>
          </a:p>
        </p:txBody>
      </p:sp>
      <p:sp>
        <p:nvSpPr>
          <p:cNvPr id="8" name="Rectangle 3"/>
          <p:cNvSpPr>
            <a:spLocks noChangeArrowheads="1"/>
          </p:cNvSpPr>
          <p:nvPr/>
        </p:nvSpPr>
        <p:spPr bwMode="auto">
          <a:xfrm>
            <a:off x="5057400" y="1958975"/>
            <a:ext cx="40386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lnSpc>
                <a:spcPct val="120000"/>
              </a:lnSpc>
              <a:spcAft>
                <a:spcPts val="600"/>
              </a:spcAft>
              <a:buClr>
                <a:srgbClr val="FF0000"/>
              </a:buClr>
              <a:tabLst>
                <a:tab pos="482600" algn="l"/>
              </a:tabLst>
            </a:pPr>
            <a:r>
              <a:rPr lang="de-DE" sz="1200" dirty="0"/>
              <a:t>Einstieg: </a:t>
            </a:r>
            <a:r>
              <a:rPr lang="de-DE" sz="1200" b="0" dirty="0" smtClean="0"/>
              <a:t>Regionale Einstiegsseminare bieten </a:t>
            </a:r>
            <a:r>
              <a:rPr lang="de-DE" sz="1200" b="0" dirty="0" err="1"/>
              <a:t>n</a:t>
            </a:r>
            <a:r>
              <a:rPr lang="de-DE" sz="1200" b="0" dirty="0" err="1" smtClean="0"/>
              <a:t>eugewähl-ten</a:t>
            </a:r>
            <a:r>
              <a:rPr lang="de-DE" sz="1200" b="0" dirty="0" smtClean="0"/>
              <a:t> VL einen  allgemeinen Überblick über ihre Aufgaben.</a:t>
            </a:r>
          </a:p>
          <a:p>
            <a:pPr eaLnBrk="0" hangingPunct="0">
              <a:lnSpc>
                <a:spcPct val="120000"/>
              </a:lnSpc>
              <a:spcAft>
                <a:spcPts val="600"/>
              </a:spcAft>
              <a:buClr>
                <a:srgbClr val="FF0000"/>
              </a:buClr>
              <a:tabLst>
                <a:tab pos="482600" algn="l"/>
              </a:tabLst>
            </a:pPr>
            <a:r>
              <a:rPr lang="de-DE" sz="1200" dirty="0" smtClean="0"/>
              <a:t>Überblick</a:t>
            </a:r>
            <a:r>
              <a:rPr lang="de-DE" sz="1200" dirty="0"/>
              <a:t>: </a:t>
            </a:r>
            <a:r>
              <a:rPr lang="de-DE" sz="1200" b="0" dirty="0" smtClean="0"/>
              <a:t>Der zentrale Ausbildungsgang VL kompakt macht VL fit </a:t>
            </a:r>
            <a:r>
              <a:rPr lang="de-DE" sz="1200" b="0" dirty="0"/>
              <a:t>für die </a:t>
            </a:r>
            <a:r>
              <a:rPr lang="de-DE" sz="1200" b="0" dirty="0" smtClean="0"/>
              <a:t>Aufgaben in der </a:t>
            </a:r>
            <a:r>
              <a:rPr lang="de-DE" sz="1200" b="0" dirty="0"/>
              <a:t>Interessenvertretung.</a:t>
            </a:r>
          </a:p>
          <a:p>
            <a:pPr eaLnBrk="0" hangingPunct="0">
              <a:lnSpc>
                <a:spcPct val="120000"/>
              </a:lnSpc>
              <a:spcAft>
                <a:spcPts val="600"/>
              </a:spcAft>
              <a:buClr>
                <a:srgbClr val="FF0000"/>
              </a:buClr>
              <a:tabLst>
                <a:tab pos="482600" algn="l"/>
              </a:tabLst>
            </a:pPr>
            <a:r>
              <a:rPr lang="de-DE" sz="1200" dirty="0"/>
              <a:t>Spezialisierung: </a:t>
            </a:r>
            <a:r>
              <a:rPr lang="de-DE" sz="1200" b="0" dirty="0" smtClean="0"/>
              <a:t>Nach dem Ausbildungsgang VL kompakt stehen ausgewählte Seminare </a:t>
            </a:r>
            <a:r>
              <a:rPr lang="de-DE" sz="1200" b="0" dirty="0"/>
              <a:t>der </a:t>
            </a:r>
            <a:r>
              <a:rPr lang="de-DE" sz="1200" b="0" dirty="0" smtClean="0"/>
              <a:t>betriebspolitischen Spezialisierung und die Seminare der gesellschaftspolitischen </a:t>
            </a:r>
            <a:r>
              <a:rPr lang="de-DE" sz="1200" b="0" dirty="0"/>
              <a:t>Weiterbildung </a:t>
            </a:r>
            <a:r>
              <a:rPr lang="de-DE" sz="1200" b="0" dirty="0" smtClean="0"/>
              <a:t>für Vertrauensleute zur themenspezifischen Qualifizierung zur Verfügung.</a:t>
            </a:r>
            <a:endParaRPr lang="de-DE" sz="1200" b="0" dirty="0"/>
          </a:p>
          <a:p>
            <a:pPr eaLnBrk="0" hangingPunct="0">
              <a:lnSpc>
                <a:spcPct val="120000"/>
              </a:lnSpc>
              <a:spcAft>
                <a:spcPts val="600"/>
              </a:spcAft>
              <a:buClr>
                <a:srgbClr val="FF0000"/>
              </a:buClr>
              <a:tabLst>
                <a:tab pos="482600" algn="l"/>
              </a:tabLst>
            </a:pPr>
            <a:endParaRPr lang="de-DE" sz="1200" dirty="0" smtClean="0"/>
          </a:p>
          <a:p>
            <a:pPr eaLnBrk="0" hangingPunct="0">
              <a:lnSpc>
                <a:spcPct val="120000"/>
              </a:lnSpc>
              <a:spcAft>
                <a:spcPts val="600"/>
              </a:spcAft>
              <a:buClr>
                <a:srgbClr val="FF0000"/>
              </a:buClr>
              <a:tabLst>
                <a:tab pos="482600" algn="l"/>
              </a:tabLst>
            </a:pPr>
            <a:endParaRPr lang="de-DE" sz="1200" dirty="0"/>
          </a:p>
          <a:p>
            <a:pPr eaLnBrk="0" hangingPunct="0">
              <a:lnSpc>
                <a:spcPct val="120000"/>
              </a:lnSpc>
              <a:spcAft>
                <a:spcPts val="600"/>
              </a:spcAft>
              <a:buClr>
                <a:srgbClr val="FF0000"/>
              </a:buClr>
              <a:tabLst>
                <a:tab pos="482600" algn="l"/>
              </a:tabLst>
            </a:pPr>
            <a:endParaRPr lang="de-DE" sz="1200" dirty="0" smtClean="0"/>
          </a:p>
          <a:p>
            <a:pPr eaLnBrk="0" hangingPunct="0">
              <a:lnSpc>
                <a:spcPct val="120000"/>
              </a:lnSpc>
              <a:spcAft>
                <a:spcPts val="600"/>
              </a:spcAft>
              <a:buClr>
                <a:srgbClr val="FF0000"/>
              </a:buClr>
              <a:tabLst>
                <a:tab pos="482600" algn="l"/>
              </a:tabLst>
            </a:pPr>
            <a:endParaRPr lang="de-DE" sz="1200" dirty="0"/>
          </a:p>
          <a:p>
            <a:pPr eaLnBrk="0" hangingPunct="0">
              <a:lnSpc>
                <a:spcPct val="120000"/>
              </a:lnSpc>
              <a:spcAft>
                <a:spcPts val="600"/>
              </a:spcAft>
              <a:buClr>
                <a:srgbClr val="FF0000"/>
              </a:buClr>
              <a:tabLst>
                <a:tab pos="482600" algn="l"/>
              </a:tabLst>
            </a:pPr>
            <a:endParaRPr lang="de-DE" sz="1200" dirty="0" smtClean="0"/>
          </a:p>
          <a:p>
            <a:pPr eaLnBrk="0" hangingPunct="0">
              <a:lnSpc>
                <a:spcPct val="120000"/>
              </a:lnSpc>
              <a:spcAft>
                <a:spcPts val="600"/>
              </a:spcAft>
              <a:buClr>
                <a:srgbClr val="FF0000"/>
              </a:buClr>
              <a:tabLst>
                <a:tab pos="482600" algn="l"/>
              </a:tabLst>
            </a:pPr>
            <a:r>
              <a:rPr lang="de-DE" sz="1200" dirty="0" smtClean="0"/>
              <a:t>Vernetzung/Leitung/Vermittlung</a:t>
            </a:r>
            <a:r>
              <a:rPr lang="de-DE" sz="1200" dirty="0"/>
              <a:t>: </a:t>
            </a:r>
            <a:r>
              <a:rPr lang="de-DE" sz="1200" b="0" dirty="0" smtClean="0"/>
              <a:t>Für alle Funktionäre,  die im Rahmen ihres Ehrenamtes Gremien, Ausschüsse, Seminare oder Projekte leiten.</a:t>
            </a:r>
            <a:endParaRPr lang="de-DE" sz="1400" b="0" dirty="0"/>
          </a:p>
        </p:txBody>
      </p:sp>
      <p:sp>
        <p:nvSpPr>
          <p:cNvPr id="54277" name="Titel 1"/>
          <p:cNvSpPr>
            <a:spLocks noGrp="1"/>
          </p:cNvSpPr>
          <p:nvPr>
            <p:ph type="title" idx="4294967295"/>
          </p:nvPr>
        </p:nvSpPr>
        <p:spPr bwMode="auto">
          <a:xfrm>
            <a:off x="381000" y="104775"/>
            <a:ext cx="64944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dirty="0">
                <a:latin typeface="Arial" charset="0"/>
                <a:ea typeface="ＭＳ Ｐゴシック" charset="0"/>
                <a:cs typeface="ＭＳ Ｐゴシック" charset="0"/>
              </a:rPr>
              <a:t>Vertrauensleute und Qualifizierung</a:t>
            </a:r>
          </a:p>
        </p:txBody>
      </p:sp>
      <p:grpSp>
        <p:nvGrpSpPr>
          <p:cNvPr id="7" name="Gruppieren 6"/>
          <p:cNvGrpSpPr/>
          <p:nvPr/>
        </p:nvGrpSpPr>
        <p:grpSpPr>
          <a:xfrm>
            <a:off x="2567594" y="2027238"/>
            <a:ext cx="6351554" cy="4421188"/>
            <a:chOff x="2567594" y="2027238"/>
            <a:chExt cx="6351554" cy="4421188"/>
          </a:xfrm>
        </p:grpSpPr>
        <p:sp>
          <p:nvSpPr>
            <p:cNvPr id="54280" name="Abgerundetes Rechteck 2"/>
            <p:cNvSpPr>
              <a:spLocks noChangeArrowheads="1"/>
            </p:cNvSpPr>
            <p:nvPr/>
          </p:nvSpPr>
          <p:spPr bwMode="auto">
            <a:xfrm>
              <a:off x="2567594" y="2027238"/>
              <a:ext cx="2350423" cy="4421188"/>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a:buFont typeface="Times" charset="0"/>
                <a:buChar char="•"/>
              </a:pPr>
              <a:endParaRPr lang="de-DE"/>
            </a:p>
          </p:txBody>
        </p:sp>
        <p:sp>
          <p:nvSpPr>
            <p:cNvPr id="54282" name="Textfeld 5"/>
            <p:cNvSpPr txBox="1">
              <a:spLocks noChangeArrowheads="1"/>
            </p:cNvSpPr>
            <p:nvPr/>
          </p:nvSpPr>
          <p:spPr bwMode="auto">
            <a:xfrm>
              <a:off x="6492876" y="4419600"/>
              <a:ext cx="21320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buFont typeface="Times" charset="0"/>
                <a:buNone/>
              </a:pPr>
              <a:r>
                <a:rPr lang="de-DE" sz="1600" dirty="0" smtClean="0">
                  <a:solidFill>
                    <a:srgbClr val="FF0000"/>
                  </a:solidFill>
                </a:rPr>
                <a:t>Heft 1: Für Aktive in Betrieb und Gesellschaft</a:t>
              </a:r>
              <a:endParaRPr lang="de-DE" sz="1600" dirty="0">
                <a:solidFill>
                  <a:srgbClr val="FF0000"/>
                </a:solidFill>
              </a:endParaRPr>
            </a:p>
          </p:txBody>
        </p:sp>
        <p:cxnSp>
          <p:nvCxnSpPr>
            <p:cNvPr id="4" name="Gerade Verbindung mit Pfeil 3"/>
            <p:cNvCxnSpPr/>
            <p:nvPr/>
          </p:nvCxnSpPr>
          <p:spPr bwMode="auto">
            <a:xfrm>
              <a:off x="4918017" y="4788932"/>
              <a:ext cx="1503421" cy="0"/>
            </a:xfrm>
            <a:prstGeom prst="straightConnector1">
              <a:avLst/>
            </a:prstGeom>
            <a:noFill/>
            <a:ln w="38100" cap="flat" cmpd="sng" algn="ctr">
              <a:solidFill>
                <a:srgbClr val="FF0000"/>
              </a:solidFill>
              <a:prstDash val="solid"/>
              <a:round/>
              <a:headEnd type="none" w="med" len="med"/>
              <a:tailEnd type="arrow"/>
            </a:ln>
            <a:effectLst/>
          </p:spPr>
        </p:cxnSp>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50917">
              <a:off x="7850350" y="4660605"/>
              <a:ext cx="1068798" cy="731282"/>
            </a:xfrm>
            <a:prstGeom prst="rect">
              <a:avLst/>
            </a:prstGeom>
            <a:noFill/>
            <a:ln w="9525" cap="flat" cmpd="sng">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C364A35E-1A7A-434F-82C0-206FAFFA4DBA}" type="slidenum">
              <a:rPr lang="de-DE" smtClean="0"/>
              <a:pPr>
                <a:defRPr/>
              </a:pPr>
              <a:t>21</a:t>
            </a:fld>
            <a:endParaRPr lang="de-DE"/>
          </a:p>
        </p:txBody>
      </p:sp>
      <p:sp>
        <p:nvSpPr>
          <p:cNvPr id="3" name="Fußzeilenplatzhalter 2"/>
          <p:cNvSpPr>
            <a:spLocks noGrp="1"/>
          </p:cNvSpPr>
          <p:nvPr>
            <p:ph type="ftr" sz="quarter" idx="11"/>
          </p:nvPr>
        </p:nvSpPr>
        <p:spPr/>
        <p:txBody>
          <a:bodyPr/>
          <a:lstStyle/>
          <a:p>
            <a:pPr>
              <a:defRPr/>
            </a:pPr>
            <a:r>
              <a:rPr lang="de-DE" smtClean="0"/>
              <a:t>IG Metall Vorstand / FB Betriebs- und Branchenpolitik / Ressort Vertrauensleute und Betriebspolitik</a:t>
            </a:r>
            <a:endParaRPr lang="de-DE"/>
          </a:p>
        </p:txBody>
      </p:sp>
      <p:sp>
        <p:nvSpPr>
          <p:cNvPr id="13" name="Text Box 9"/>
          <p:cNvSpPr txBox="1">
            <a:spLocks noChangeArrowheads="1"/>
          </p:cNvSpPr>
          <p:nvPr/>
        </p:nvSpPr>
        <p:spPr bwMode="auto">
          <a:xfrm>
            <a:off x="782638" y="1600200"/>
            <a:ext cx="8110537" cy="335413"/>
          </a:xfrm>
          <a:prstGeom prst="rect">
            <a:avLst/>
          </a:prstGeom>
          <a:noFill/>
          <a:ln>
            <a:noFill/>
          </a:ln>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defRPr/>
            </a:pPr>
            <a:r>
              <a:rPr lang="de-DE" sz="2000" dirty="0" smtClean="0"/>
              <a:t>Alles drin für die Bildung und Qualifizierung von Vertrauensleuten:</a:t>
            </a:r>
            <a:endParaRPr lang="de-DE" sz="2000" dirty="0" smtClean="0">
              <a:latin typeface="+mn-lt"/>
            </a:endParaRPr>
          </a:p>
        </p:txBody>
      </p:sp>
      <p:sp>
        <p:nvSpPr>
          <p:cNvPr id="14" name="Titel 1"/>
          <p:cNvSpPr txBox="1">
            <a:spLocks/>
          </p:cNvSpPr>
          <p:nvPr/>
        </p:nvSpPr>
        <p:spPr bwMode="auto">
          <a:xfrm>
            <a:off x="381000" y="104775"/>
            <a:ext cx="64944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rtl="0" eaLnBrk="0" fontAlgn="base" hangingPunct="0">
              <a:lnSpc>
                <a:spcPts val="2600"/>
              </a:lnSpc>
              <a:spcBef>
                <a:spcPct val="0"/>
              </a:spcBef>
              <a:spcAft>
                <a:spcPct val="0"/>
              </a:spcAft>
              <a:defRPr sz="2800" b="1">
                <a:solidFill>
                  <a:schemeClr val="bg1"/>
                </a:solidFill>
                <a:latin typeface="+mj-lt"/>
                <a:ea typeface="ＭＳ Ｐゴシック" charset="-128"/>
                <a:cs typeface="ＭＳ Ｐゴシック" charset="-128"/>
              </a:defRPr>
            </a:lvl1pPr>
            <a:lvl2pPr algn="l" rtl="0" eaLnBrk="0" fontAlgn="base" hangingPunct="0">
              <a:lnSpc>
                <a:spcPts val="2600"/>
              </a:lnSpc>
              <a:spcBef>
                <a:spcPct val="0"/>
              </a:spcBef>
              <a:spcAft>
                <a:spcPct val="0"/>
              </a:spcAft>
              <a:defRPr sz="2800" b="1">
                <a:solidFill>
                  <a:schemeClr val="bg1"/>
                </a:solidFill>
                <a:latin typeface="Arial" pitchFamily="95" charset="0"/>
                <a:ea typeface="ＭＳ Ｐゴシック" charset="-128"/>
                <a:cs typeface="ＭＳ Ｐゴシック" charset="-128"/>
              </a:defRPr>
            </a:lvl2pPr>
            <a:lvl3pPr algn="l" rtl="0" eaLnBrk="0" fontAlgn="base" hangingPunct="0">
              <a:lnSpc>
                <a:spcPts val="2600"/>
              </a:lnSpc>
              <a:spcBef>
                <a:spcPct val="0"/>
              </a:spcBef>
              <a:spcAft>
                <a:spcPct val="0"/>
              </a:spcAft>
              <a:defRPr sz="2800" b="1">
                <a:solidFill>
                  <a:schemeClr val="bg1"/>
                </a:solidFill>
                <a:latin typeface="Arial" pitchFamily="95" charset="0"/>
                <a:ea typeface="ＭＳ Ｐゴシック" charset="-128"/>
                <a:cs typeface="ＭＳ Ｐゴシック" charset="-128"/>
              </a:defRPr>
            </a:lvl3pPr>
            <a:lvl4pPr algn="l" rtl="0" eaLnBrk="0" fontAlgn="base" hangingPunct="0">
              <a:lnSpc>
                <a:spcPts val="2600"/>
              </a:lnSpc>
              <a:spcBef>
                <a:spcPct val="0"/>
              </a:spcBef>
              <a:spcAft>
                <a:spcPct val="0"/>
              </a:spcAft>
              <a:defRPr sz="2800" b="1">
                <a:solidFill>
                  <a:schemeClr val="bg1"/>
                </a:solidFill>
                <a:latin typeface="Arial" pitchFamily="95" charset="0"/>
                <a:ea typeface="ＭＳ Ｐゴシック" charset="-128"/>
                <a:cs typeface="ＭＳ Ｐゴシック" charset="-128"/>
              </a:defRPr>
            </a:lvl4pPr>
            <a:lvl5pPr algn="l" rtl="0" eaLnBrk="0" fontAlgn="base" hangingPunct="0">
              <a:lnSpc>
                <a:spcPts val="2600"/>
              </a:lnSpc>
              <a:spcBef>
                <a:spcPct val="0"/>
              </a:spcBef>
              <a:spcAft>
                <a:spcPct val="0"/>
              </a:spcAft>
              <a:defRPr sz="2800" b="1">
                <a:solidFill>
                  <a:schemeClr val="bg1"/>
                </a:solidFill>
                <a:latin typeface="Arial" pitchFamily="95" charset="0"/>
                <a:ea typeface="ＭＳ Ｐゴシック" charset="-128"/>
                <a:cs typeface="ＭＳ Ｐゴシック" charset="-128"/>
              </a:defRPr>
            </a:lvl5pPr>
            <a:lvl6pPr marL="457200" algn="l" rtl="0" fontAlgn="base">
              <a:lnSpc>
                <a:spcPts val="2600"/>
              </a:lnSpc>
              <a:spcBef>
                <a:spcPct val="0"/>
              </a:spcBef>
              <a:spcAft>
                <a:spcPct val="0"/>
              </a:spcAft>
              <a:defRPr sz="2800" b="1">
                <a:solidFill>
                  <a:schemeClr val="bg1"/>
                </a:solidFill>
                <a:latin typeface="Arial" pitchFamily="95" charset="0"/>
              </a:defRPr>
            </a:lvl6pPr>
            <a:lvl7pPr marL="914400" algn="l" rtl="0" fontAlgn="base">
              <a:lnSpc>
                <a:spcPts val="2600"/>
              </a:lnSpc>
              <a:spcBef>
                <a:spcPct val="0"/>
              </a:spcBef>
              <a:spcAft>
                <a:spcPct val="0"/>
              </a:spcAft>
              <a:defRPr sz="2800" b="1">
                <a:solidFill>
                  <a:schemeClr val="bg1"/>
                </a:solidFill>
                <a:latin typeface="Arial" pitchFamily="95" charset="0"/>
              </a:defRPr>
            </a:lvl7pPr>
            <a:lvl8pPr marL="1371600" algn="l" rtl="0" fontAlgn="base">
              <a:lnSpc>
                <a:spcPts val="2600"/>
              </a:lnSpc>
              <a:spcBef>
                <a:spcPct val="0"/>
              </a:spcBef>
              <a:spcAft>
                <a:spcPct val="0"/>
              </a:spcAft>
              <a:defRPr sz="2800" b="1">
                <a:solidFill>
                  <a:schemeClr val="bg1"/>
                </a:solidFill>
                <a:latin typeface="Arial" pitchFamily="95" charset="0"/>
              </a:defRPr>
            </a:lvl8pPr>
            <a:lvl9pPr marL="1828800" algn="l" rtl="0" fontAlgn="base">
              <a:lnSpc>
                <a:spcPts val="2600"/>
              </a:lnSpc>
              <a:spcBef>
                <a:spcPct val="0"/>
              </a:spcBef>
              <a:spcAft>
                <a:spcPct val="0"/>
              </a:spcAft>
              <a:defRPr sz="2800" b="1">
                <a:solidFill>
                  <a:schemeClr val="bg1"/>
                </a:solidFill>
                <a:latin typeface="Arial" pitchFamily="95" charset="0"/>
              </a:defRPr>
            </a:lvl9pPr>
          </a:lstStyle>
          <a:p>
            <a:pPr>
              <a:lnSpc>
                <a:spcPct val="120000"/>
              </a:lnSpc>
            </a:pPr>
            <a:r>
              <a:rPr lang="de-DE" sz="2400" smtClean="0">
                <a:latin typeface="Arial" charset="0"/>
                <a:ea typeface="ＭＳ Ｐゴシック" charset="0"/>
                <a:cs typeface="ＭＳ Ｐゴシック" charset="0"/>
              </a:rPr>
              <a:t>Vertrauensleute und Qualifizierung</a:t>
            </a:r>
            <a:endParaRPr lang="de-DE" sz="2400" dirty="0">
              <a:latin typeface="Arial" charset="0"/>
              <a:ea typeface="ＭＳ Ｐゴシック" charset="0"/>
              <a:cs typeface="ＭＳ Ｐゴシック" charset="0"/>
            </a:endParaRPr>
          </a:p>
        </p:txBody>
      </p:sp>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16766">
            <a:off x="794046" y="2456292"/>
            <a:ext cx="3522397" cy="2410060"/>
          </a:xfrm>
          <a:prstGeom prst="rect">
            <a:avLst/>
          </a:prstGeom>
          <a:noFill/>
          <a:ln w="9525" cap="flat" cmpd="sng">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Lst>
        </p:spPr>
      </p:pic>
      <p:sp>
        <p:nvSpPr>
          <p:cNvPr id="20" name="Rectangle 3"/>
          <p:cNvSpPr>
            <a:spLocks noChangeArrowheads="1"/>
          </p:cNvSpPr>
          <p:nvPr/>
        </p:nvSpPr>
        <p:spPr bwMode="auto">
          <a:xfrm>
            <a:off x="4864100" y="2267844"/>
            <a:ext cx="40322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defRPr/>
            </a:pPr>
            <a:r>
              <a:rPr lang="de-DE" sz="2000" b="0" dirty="0" smtClean="0"/>
              <a:t>Im </a:t>
            </a:r>
            <a:r>
              <a:rPr lang="de-DE" sz="2000" dirty="0" smtClean="0">
                <a:solidFill>
                  <a:srgbClr val="006600"/>
                </a:solidFill>
              </a:rPr>
              <a:t>Heft 1 </a:t>
            </a:r>
            <a:r>
              <a:rPr lang="de-DE" sz="2000" b="0" dirty="0" smtClean="0"/>
              <a:t>des Bildungsprogramms </a:t>
            </a:r>
            <a:r>
              <a:rPr lang="de-DE" sz="2000" dirty="0" smtClean="0">
                <a:solidFill>
                  <a:srgbClr val="006600"/>
                </a:solidFill>
              </a:rPr>
              <a:t>„Für Aktive in Betrieb und Gesellschaft“</a:t>
            </a:r>
            <a:r>
              <a:rPr lang="de-DE" sz="2000" b="0" dirty="0" smtClean="0"/>
              <a:t> finden sich alle Seminare des zentralen Bildungsprogramms für die Vertrauensleutearbeit zusammengefasst. </a:t>
            </a:r>
            <a:endParaRPr lang="de-DE" sz="2000" b="0" dirty="0"/>
          </a:p>
        </p:txBody>
      </p:sp>
    </p:spTree>
    <p:extLst>
      <p:ext uri="{BB962C8B-B14F-4D97-AF65-F5344CB8AC3E}">
        <p14:creationId xmlns:p14="http://schemas.microsoft.com/office/powerpoint/2010/main" val="114367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9F464CD1-164B-5741-9019-FA52A741C0C7}" type="slidenum">
              <a:rPr lang="de-DE" sz="900"/>
              <a:pPr algn="r">
                <a:lnSpc>
                  <a:spcPts val="1200"/>
                </a:lnSpc>
              </a:pPr>
              <a:t>22</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grpSp>
        <p:nvGrpSpPr>
          <p:cNvPr id="6" name="Gruppierung 5"/>
          <p:cNvGrpSpPr/>
          <p:nvPr/>
        </p:nvGrpSpPr>
        <p:grpSpPr>
          <a:xfrm>
            <a:off x="1871134" y="2190750"/>
            <a:ext cx="3629554" cy="1081088"/>
            <a:chOff x="1871134" y="2190750"/>
            <a:chExt cx="2953280" cy="1081088"/>
          </a:xfrm>
        </p:grpSpPr>
        <p:sp>
          <p:nvSpPr>
            <p:cNvPr id="56351" name="Abgerundetes Rechteck 5"/>
            <p:cNvSpPr>
              <a:spLocks noChangeArrowheads="1"/>
            </p:cNvSpPr>
            <p:nvPr/>
          </p:nvSpPr>
          <p:spPr bwMode="auto">
            <a:xfrm>
              <a:off x="1939925" y="2190750"/>
              <a:ext cx="2808288" cy="1081088"/>
            </a:xfrm>
            <a:prstGeom prst="roundRect">
              <a:avLst>
                <a:gd name="adj" fmla="val 16667"/>
              </a:avLst>
            </a:prstGeom>
            <a:solidFill>
              <a:srgbClr val="FFE81B"/>
            </a:solidFill>
            <a:ln>
              <a:noFill/>
            </a:ln>
            <a:effectLst>
              <a:outerShdw dist="38100" dir="2700000" algn="tl" rotWithShape="0">
                <a:srgbClr val="80808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buFont typeface="Times" charset="0"/>
                <a:buChar char="•"/>
              </a:pPr>
              <a:endParaRPr lang="de-DE">
                <a:solidFill>
                  <a:srgbClr val="FFE200"/>
                </a:solidFill>
              </a:endParaRPr>
            </a:p>
          </p:txBody>
        </p:sp>
        <p:sp>
          <p:nvSpPr>
            <p:cNvPr id="56352" name="Textfeld 6"/>
            <p:cNvSpPr txBox="1">
              <a:spLocks noChangeArrowheads="1"/>
            </p:cNvSpPr>
            <p:nvPr/>
          </p:nvSpPr>
          <p:spPr bwMode="auto">
            <a:xfrm>
              <a:off x="1871134" y="2254355"/>
              <a:ext cx="29532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dirty="0"/>
                <a:t>VL-Einstiegsseminar</a:t>
              </a:r>
            </a:p>
            <a:p>
              <a:pPr algn="ctr" eaLnBrk="1" hangingPunct="1">
                <a:buFont typeface="Times" charset="0"/>
                <a:buNone/>
              </a:pPr>
              <a:r>
                <a:rPr lang="de-DE" sz="1400" b="0" dirty="0"/>
                <a:t>„</a:t>
              </a:r>
              <a:r>
                <a:rPr lang="de-DE" sz="1400" b="0" dirty="0" err="1"/>
                <a:t>Wi</a:t>
              </a:r>
              <a:r>
                <a:rPr lang="de-DE" sz="1400" b="0" dirty="0"/>
                <a:t>(e)der sprechen lernen – </a:t>
              </a:r>
              <a:r>
                <a:rPr lang="de-DE" sz="1400" b="0" dirty="0" smtClean="0"/>
                <a:t>Arbeitnehmer/-innen in </a:t>
              </a:r>
              <a:r>
                <a:rPr lang="de-DE" sz="1400" b="0" dirty="0"/>
                <a:t>Betrieb und Gesellschaft“– </a:t>
              </a:r>
              <a:r>
                <a:rPr lang="de-DE" sz="1400" i="1" dirty="0"/>
                <a:t>örtlich/</a:t>
              </a:r>
              <a:r>
                <a:rPr lang="de-DE" sz="1400" i="1" dirty="0" smtClean="0"/>
                <a:t>regional</a:t>
              </a:r>
              <a:endParaRPr lang="de-DE" sz="1400" i="1" dirty="0"/>
            </a:p>
          </p:txBody>
        </p:sp>
      </p:grpSp>
      <p:sp>
        <p:nvSpPr>
          <p:cNvPr id="56324" name="Titel 1"/>
          <p:cNvSpPr>
            <a:spLocks noGrp="1"/>
          </p:cNvSpPr>
          <p:nvPr>
            <p:ph type="title" idx="4294967295"/>
          </p:nvPr>
        </p:nvSpPr>
        <p:spPr bwMode="auto">
          <a:xfrm>
            <a:off x="381000" y="104775"/>
            <a:ext cx="620712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Vertrauensleute und Qualifizierung</a:t>
            </a:r>
          </a:p>
        </p:txBody>
      </p:sp>
      <p:sp>
        <p:nvSpPr>
          <p:cNvPr id="56325" name="Text Box 9"/>
          <p:cNvSpPr txBox="1">
            <a:spLocks noChangeArrowheads="1"/>
          </p:cNvSpPr>
          <p:nvPr/>
        </p:nvSpPr>
        <p:spPr bwMode="auto">
          <a:xfrm>
            <a:off x="806450" y="1600200"/>
            <a:ext cx="8110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pPr>
            <a:r>
              <a:rPr lang="de-DE" sz="2000" dirty="0" smtClean="0"/>
              <a:t>Das IG Metall Seminarangebot für </a:t>
            </a:r>
            <a:r>
              <a:rPr lang="de-DE" sz="2000" dirty="0"/>
              <a:t>Vertrauensleute</a:t>
            </a:r>
          </a:p>
        </p:txBody>
      </p:sp>
      <p:grpSp>
        <p:nvGrpSpPr>
          <p:cNvPr id="4" name="Gruppierung 3"/>
          <p:cNvGrpSpPr>
            <a:grpSpLocks/>
          </p:cNvGrpSpPr>
          <p:nvPr/>
        </p:nvGrpSpPr>
        <p:grpSpPr bwMode="auto">
          <a:xfrm>
            <a:off x="5451844" y="2184319"/>
            <a:ext cx="3544520" cy="1097043"/>
            <a:chOff x="4851203" y="2191421"/>
            <a:chExt cx="2880320" cy="864096"/>
          </a:xfrm>
        </p:grpSpPr>
        <p:sp>
          <p:nvSpPr>
            <p:cNvPr id="56349" name="Abgerundetes Rechteck 20"/>
            <p:cNvSpPr>
              <a:spLocks noChangeArrowheads="1"/>
            </p:cNvSpPr>
            <p:nvPr/>
          </p:nvSpPr>
          <p:spPr bwMode="auto">
            <a:xfrm>
              <a:off x="4922656" y="2191421"/>
              <a:ext cx="2808867" cy="864096"/>
            </a:xfrm>
            <a:prstGeom prst="roundRect">
              <a:avLst>
                <a:gd name="adj" fmla="val 16667"/>
              </a:avLst>
            </a:prstGeom>
            <a:solidFill>
              <a:srgbClr val="FFE81B"/>
            </a:solidFill>
            <a:ln>
              <a:noFill/>
            </a:ln>
            <a:effectLst>
              <a:outerShdw dist="38100" dir="2700000" algn="tl" rotWithShape="0">
                <a:srgbClr val="80808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buFont typeface="Times" charset="0"/>
                <a:buChar char="•"/>
              </a:pPr>
              <a:endParaRPr lang="de-DE">
                <a:solidFill>
                  <a:srgbClr val="FFE200"/>
                </a:solidFill>
              </a:endParaRPr>
            </a:p>
          </p:txBody>
        </p:sp>
        <p:sp>
          <p:nvSpPr>
            <p:cNvPr id="56350" name="Textfeld 6"/>
            <p:cNvSpPr txBox="1">
              <a:spLocks noChangeArrowheads="1"/>
            </p:cNvSpPr>
            <p:nvPr/>
          </p:nvSpPr>
          <p:spPr bwMode="auto">
            <a:xfrm>
              <a:off x="4851203" y="2263427"/>
              <a:ext cx="2880320" cy="77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dirty="0"/>
                <a:t>Seminar für neugewählte VL</a:t>
              </a:r>
            </a:p>
            <a:p>
              <a:pPr algn="ctr" eaLnBrk="1" hangingPunct="1">
                <a:spcAft>
                  <a:spcPts val="300"/>
                </a:spcAft>
                <a:buFont typeface="Times" charset="0"/>
                <a:buNone/>
              </a:pPr>
              <a:r>
                <a:rPr lang="de-DE" sz="1400" b="0" dirty="0"/>
                <a:t>„Aktiv im Betrieb“</a:t>
              </a:r>
            </a:p>
            <a:p>
              <a:pPr algn="ctr" eaLnBrk="1" hangingPunct="1">
                <a:buFont typeface="Times" charset="0"/>
                <a:buNone/>
              </a:pPr>
              <a:r>
                <a:rPr lang="de-DE" sz="1400" i="1" dirty="0"/>
                <a:t>örtlich/regional</a:t>
              </a:r>
            </a:p>
          </p:txBody>
        </p:sp>
      </p:grpSp>
      <p:grpSp>
        <p:nvGrpSpPr>
          <p:cNvPr id="5" name="Gruppierung 4"/>
          <p:cNvGrpSpPr>
            <a:grpSpLocks/>
          </p:cNvGrpSpPr>
          <p:nvPr/>
        </p:nvGrpSpPr>
        <p:grpSpPr bwMode="auto">
          <a:xfrm>
            <a:off x="1866900" y="3390900"/>
            <a:ext cx="1800225" cy="1047750"/>
            <a:chOff x="1866678" y="3448757"/>
            <a:chExt cx="1800200" cy="1046918"/>
          </a:xfrm>
        </p:grpSpPr>
        <p:sp>
          <p:nvSpPr>
            <p:cNvPr id="56347" name="Abgerundetes Rechteck 22"/>
            <p:cNvSpPr>
              <a:spLocks noChangeArrowheads="1"/>
            </p:cNvSpPr>
            <p:nvPr/>
          </p:nvSpPr>
          <p:spPr bwMode="auto">
            <a:xfrm>
              <a:off x="1938115" y="3448757"/>
              <a:ext cx="1657327" cy="1046918"/>
            </a:xfrm>
            <a:prstGeom prst="roundRect">
              <a:avLst>
                <a:gd name="adj" fmla="val 16667"/>
              </a:avLst>
            </a:prstGeom>
            <a:solidFill>
              <a:srgbClr val="008500"/>
            </a:solidFill>
            <a:ln>
              <a:noFill/>
            </a:ln>
            <a:effectLst>
              <a:outerShdw dist="38100" dir="2700000" algn="tl" rotWithShape="0">
                <a:srgbClr val="80808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buFont typeface="Times" charset="0"/>
                <a:buChar char="•"/>
              </a:pPr>
              <a:endParaRPr lang="de-DE">
                <a:solidFill>
                  <a:srgbClr val="008500"/>
                </a:solidFill>
              </a:endParaRPr>
            </a:p>
          </p:txBody>
        </p:sp>
        <p:sp>
          <p:nvSpPr>
            <p:cNvPr id="56348" name="Textfeld 6"/>
            <p:cNvSpPr txBox="1">
              <a:spLocks noChangeArrowheads="1"/>
            </p:cNvSpPr>
            <p:nvPr/>
          </p:nvSpPr>
          <p:spPr bwMode="auto">
            <a:xfrm>
              <a:off x="1866678" y="3487563"/>
              <a:ext cx="1800200" cy="95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dirty="0">
                  <a:solidFill>
                    <a:schemeClr val="bg1"/>
                  </a:solidFill>
                </a:rPr>
                <a:t>VL-kompakt</a:t>
              </a:r>
            </a:p>
            <a:p>
              <a:pPr algn="ctr" eaLnBrk="1" hangingPunct="1">
                <a:buFont typeface="Times" charset="0"/>
                <a:buNone/>
              </a:pPr>
              <a:r>
                <a:rPr lang="de-DE" sz="1400" b="0" dirty="0">
                  <a:solidFill>
                    <a:schemeClr val="bg1"/>
                  </a:solidFill>
                </a:rPr>
                <a:t>„Belegschaften wirkungsvoll beteiligen“– </a:t>
              </a:r>
              <a:r>
                <a:rPr lang="de-DE" sz="1400" i="1" dirty="0">
                  <a:solidFill>
                    <a:schemeClr val="bg1"/>
                  </a:solidFill>
                </a:rPr>
                <a:t>zentral</a:t>
              </a:r>
            </a:p>
          </p:txBody>
        </p:sp>
      </p:grpSp>
      <p:grpSp>
        <p:nvGrpSpPr>
          <p:cNvPr id="7" name="Gruppierung 6"/>
          <p:cNvGrpSpPr>
            <a:grpSpLocks/>
          </p:cNvGrpSpPr>
          <p:nvPr/>
        </p:nvGrpSpPr>
        <p:grpSpPr bwMode="auto">
          <a:xfrm>
            <a:off x="3667125" y="3390900"/>
            <a:ext cx="1800225" cy="1047750"/>
            <a:chOff x="3666878" y="3448757"/>
            <a:chExt cx="1800200" cy="1046918"/>
          </a:xfrm>
        </p:grpSpPr>
        <p:sp>
          <p:nvSpPr>
            <p:cNvPr id="56345" name="Abgerundetes Rechteck 24"/>
            <p:cNvSpPr>
              <a:spLocks noChangeArrowheads="1"/>
            </p:cNvSpPr>
            <p:nvPr/>
          </p:nvSpPr>
          <p:spPr bwMode="auto">
            <a:xfrm>
              <a:off x="3738315" y="3448757"/>
              <a:ext cx="1657327" cy="1046918"/>
            </a:xfrm>
            <a:prstGeom prst="roundRect">
              <a:avLst>
                <a:gd name="adj" fmla="val 16667"/>
              </a:avLst>
            </a:prstGeom>
            <a:solidFill>
              <a:srgbClr val="008500"/>
            </a:solidFill>
            <a:ln>
              <a:noFill/>
            </a:ln>
            <a:effectLst>
              <a:outerShdw dist="38100" dir="2700000" algn="tl" rotWithShape="0">
                <a:srgbClr val="80808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buFont typeface="Times" charset="0"/>
                <a:buChar char="•"/>
              </a:pPr>
              <a:endParaRPr lang="de-DE">
                <a:solidFill>
                  <a:srgbClr val="008500"/>
                </a:solidFill>
              </a:endParaRPr>
            </a:p>
          </p:txBody>
        </p:sp>
        <p:sp>
          <p:nvSpPr>
            <p:cNvPr id="56346" name="Textfeld 6"/>
            <p:cNvSpPr txBox="1">
              <a:spLocks noChangeArrowheads="1"/>
            </p:cNvSpPr>
            <p:nvPr/>
          </p:nvSpPr>
          <p:spPr bwMode="auto">
            <a:xfrm>
              <a:off x="3666878" y="3487563"/>
              <a:ext cx="1800200" cy="95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a:solidFill>
                    <a:schemeClr val="bg1"/>
                  </a:solidFill>
                </a:rPr>
                <a:t>VL-kompakt</a:t>
              </a:r>
            </a:p>
            <a:p>
              <a:pPr algn="ctr" eaLnBrk="1" hangingPunct="1">
                <a:buFont typeface="Times" charset="0"/>
                <a:buNone/>
              </a:pPr>
              <a:r>
                <a:rPr lang="de-DE" sz="1400" b="0">
                  <a:solidFill>
                    <a:schemeClr val="bg1"/>
                  </a:solidFill>
                </a:rPr>
                <a:t>„Grundlagen </a:t>
              </a:r>
            </a:p>
            <a:p>
              <a:pPr algn="ctr" eaLnBrk="1" hangingPunct="1">
                <a:buFont typeface="Times" charset="0"/>
                <a:buNone/>
              </a:pPr>
              <a:r>
                <a:rPr lang="de-DE" sz="1400" b="0">
                  <a:solidFill>
                    <a:schemeClr val="bg1"/>
                  </a:solidFill>
                </a:rPr>
                <a:t>der Tarifpolitik“– </a:t>
              </a:r>
              <a:r>
                <a:rPr lang="de-DE" sz="1400" i="1">
                  <a:solidFill>
                    <a:schemeClr val="bg1"/>
                  </a:solidFill>
                </a:rPr>
                <a:t>zentral</a:t>
              </a:r>
            </a:p>
          </p:txBody>
        </p:sp>
      </p:grpSp>
      <p:grpSp>
        <p:nvGrpSpPr>
          <p:cNvPr id="8" name="Gruppierung 7"/>
          <p:cNvGrpSpPr>
            <a:grpSpLocks/>
          </p:cNvGrpSpPr>
          <p:nvPr/>
        </p:nvGrpSpPr>
        <p:grpSpPr bwMode="auto">
          <a:xfrm>
            <a:off x="5467350" y="3390900"/>
            <a:ext cx="1800225" cy="1047750"/>
            <a:chOff x="5467078" y="3448757"/>
            <a:chExt cx="1800200" cy="1046918"/>
          </a:xfrm>
        </p:grpSpPr>
        <p:sp>
          <p:nvSpPr>
            <p:cNvPr id="56343" name="Abgerundetes Rechteck 26"/>
            <p:cNvSpPr>
              <a:spLocks noChangeArrowheads="1"/>
            </p:cNvSpPr>
            <p:nvPr/>
          </p:nvSpPr>
          <p:spPr bwMode="auto">
            <a:xfrm>
              <a:off x="5538515" y="3448757"/>
              <a:ext cx="1657327" cy="1046918"/>
            </a:xfrm>
            <a:prstGeom prst="roundRect">
              <a:avLst>
                <a:gd name="adj" fmla="val 16667"/>
              </a:avLst>
            </a:prstGeom>
            <a:solidFill>
              <a:srgbClr val="008500"/>
            </a:solidFill>
            <a:ln>
              <a:noFill/>
            </a:ln>
            <a:effectLst>
              <a:outerShdw dist="38100" dir="2700000" algn="tl" rotWithShape="0">
                <a:srgbClr val="80808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buFont typeface="Times" charset="0"/>
                <a:buChar char="•"/>
              </a:pPr>
              <a:endParaRPr lang="de-DE">
                <a:solidFill>
                  <a:srgbClr val="008500"/>
                </a:solidFill>
              </a:endParaRPr>
            </a:p>
          </p:txBody>
        </p:sp>
        <p:sp>
          <p:nvSpPr>
            <p:cNvPr id="56344" name="Textfeld 6"/>
            <p:cNvSpPr txBox="1">
              <a:spLocks noChangeArrowheads="1"/>
            </p:cNvSpPr>
            <p:nvPr/>
          </p:nvSpPr>
          <p:spPr bwMode="auto">
            <a:xfrm>
              <a:off x="5467078" y="3487563"/>
              <a:ext cx="1800200" cy="95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a:solidFill>
                    <a:schemeClr val="bg1"/>
                  </a:solidFill>
                </a:rPr>
                <a:t>VL-kompakt</a:t>
              </a:r>
            </a:p>
            <a:p>
              <a:pPr algn="ctr" eaLnBrk="1" hangingPunct="1">
                <a:buFont typeface="Times" charset="0"/>
                <a:buNone/>
              </a:pPr>
              <a:r>
                <a:rPr lang="de-DE" sz="1400" b="0">
                  <a:solidFill>
                    <a:schemeClr val="bg1"/>
                  </a:solidFill>
                </a:rPr>
                <a:t>„Die Wirtschaft, in der wir leben“– </a:t>
              </a:r>
              <a:r>
                <a:rPr lang="de-DE" sz="1400" i="1">
                  <a:solidFill>
                    <a:schemeClr val="bg1"/>
                  </a:solidFill>
                </a:rPr>
                <a:t>zentral</a:t>
              </a:r>
            </a:p>
          </p:txBody>
        </p:sp>
      </p:grpSp>
      <p:grpSp>
        <p:nvGrpSpPr>
          <p:cNvPr id="9" name="Gruppierung 8"/>
          <p:cNvGrpSpPr>
            <a:grpSpLocks/>
          </p:cNvGrpSpPr>
          <p:nvPr/>
        </p:nvGrpSpPr>
        <p:grpSpPr bwMode="auto">
          <a:xfrm>
            <a:off x="7267575" y="3390900"/>
            <a:ext cx="1800225" cy="1047750"/>
            <a:chOff x="7267278" y="3448757"/>
            <a:chExt cx="1800200" cy="1046918"/>
          </a:xfrm>
        </p:grpSpPr>
        <p:sp>
          <p:nvSpPr>
            <p:cNvPr id="56341" name="Abgerundetes Rechteck 28"/>
            <p:cNvSpPr>
              <a:spLocks noChangeArrowheads="1"/>
            </p:cNvSpPr>
            <p:nvPr/>
          </p:nvSpPr>
          <p:spPr bwMode="auto">
            <a:xfrm>
              <a:off x="7338715" y="3448757"/>
              <a:ext cx="1657327" cy="1046918"/>
            </a:xfrm>
            <a:prstGeom prst="roundRect">
              <a:avLst>
                <a:gd name="adj" fmla="val 16667"/>
              </a:avLst>
            </a:prstGeom>
            <a:solidFill>
              <a:srgbClr val="008500"/>
            </a:solidFill>
            <a:ln>
              <a:noFill/>
            </a:ln>
            <a:effectLst>
              <a:outerShdw dist="38100" dir="2700000" algn="tl" rotWithShape="0">
                <a:srgbClr val="80808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buFont typeface="Times" charset="0"/>
                <a:buChar char="•"/>
              </a:pPr>
              <a:endParaRPr lang="de-DE">
                <a:solidFill>
                  <a:srgbClr val="008500"/>
                </a:solidFill>
              </a:endParaRPr>
            </a:p>
          </p:txBody>
        </p:sp>
        <p:sp>
          <p:nvSpPr>
            <p:cNvPr id="56342" name="Textfeld 6"/>
            <p:cNvSpPr txBox="1">
              <a:spLocks noChangeArrowheads="1"/>
            </p:cNvSpPr>
            <p:nvPr/>
          </p:nvSpPr>
          <p:spPr bwMode="auto">
            <a:xfrm>
              <a:off x="7267278" y="3487563"/>
              <a:ext cx="1800200" cy="7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dirty="0">
                  <a:solidFill>
                    <a:schemeClr val="bg1"/>
                  </a:solidFill>
                </a:rPr>
                <a:t>VL-kompakt</a:t>
              </a:r>
            </a:p>
            <a:p>
              <a:pPr algn="ctr" eaLnBrk="1" hangingPunct="1">
                <a:buFont typeface="Times" charset="0"/>
                <a:buNone/>
              </a:pPr>
              <a:r>
                <a:rPr lang="de-DE" sz="1400" b="0" dirty="0" smtClean="0">
                  <a:solidFill>
                    <a:schemeClr val="bg1"/>
                  </a:solidFill>
                </a:rPr>
                <a:t>„Arbeitswelt gestern und heute“– </a:t>
              </a:r>
              <a:r>
                <a:rPr lang="de-DE" sz="1400" i="1" dirty="0">
                  <a:solidFill>
                    <a:schemeClr val="bg1"/>
                  </a:solidFill>
                </a:rPr>
                <a:t>zentral</a:t>
              </a:r>
            </a:p>
          </p:txBody>
        </p:sp>
      </p:grpSp>
      <p:grpSp>
        <p:nvGrpSpPr>
          <p:cNvPr id="10" name="Gruppierung 9"/>
          <p:cNvGrpSpPr>
            <a:grpSpLocks/>
          </p:cNvGrpSpPr>
          <p:nvPr/>
        </p:nvGrpSpPr>
        <p:grpSpPr bwMode="auto">
          <a:xfrm>
            <a:off x="5500688" y="4559301"/>
            <a:ext cx="3593795" cy="1026250"/>
            <a:chOff x="1866678" y="4672893"/>
            <a:chExt cx="5256584" cy="860387"/>
          </a:xfrm>
        </p:grpSpPr>
        <p:sp>
          <p:nvSpPr>
            <p:cNvPr id="56339" name="Abgerundetes Rechteck 30"/>
            <p:cNvSpPr>
              <a:spLocks noChangeArrowheads="1"/>
            </p:cNvSpPr>
            <p:nvPr/>
          </p:nvSpPr>
          <p:spPr bwMode="auto">
            <a:xfrm>
              <a:off x="1938121" y="4672893"/>
              <a:ext cx="5113698" cy="860387"/>
            </a:xfrm>
            <a:prstGeom prst="roundRect">
              <a:avLst>
                <a:gd name="adj" fmla="val 16667"/>
              </a:avLst>
            </a:prstGeom>
            <a:solidFill>
              <a:srgbClr val="FF0000"/>
            </a:solidFill>
            <a:ln>
              <a:noFill/>
            </a:ln>
            <a:effectLst>
              <a:outerShdw dist="38100" dir="2700000" algn="tl" rotWithShape="0">
                <a:srgbClr val="80808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buFont typeface="Times" charset="0"/>
                <a:buChar char="•"/>
              </a:pPr>
              <a:endParaRPr lang="de-DE">
                <a:solidFill>
                  <a:srgbClr val="008500"/>
                </a:solidFill>
              </a:endParaRPr>
            </a:p>
          </p:txBody>
        </p:sp>
        <p:sp>
          <p:nvSpPr>
            <p:cNvPr id="56340" name="Textfeld 6"/>
            <p:cNvSpPr txBox="1">
              <a:spLocks noChangeArrowheads="1"/>
            </p:cNvSpPr>
            <p:nvPr/>
          </p:nvSpPr>
          <p:spPr bwMode="auto">
            <a:xfrm>
              <a:off x="1866678" y="4711700"/>
              <a:ext cx="5256584" cy="74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dirty="0">
                  <a:solidFill>
                    <a:schemeClr val="bg1"/>
                  </a:solidFill>
                </a:rPr>
                <a:t>Gesellschaftspolitische Weiterbildung</a:t>
              </a:r>
            </a:p>
            <a:p>
              <a:pPr algn="ctr" eaLnBrk="1" hangingPunct="1">
                <a:buFont typeface="Times" charset="0"/>
                <a:buNone/>
              </a:pPr>
              <a:r>
                <a:rPr lang="de-DE" sz="1200" b="0" dirty="0" smtClean="0">
                  <a:solidFill>
                    <a:schemeClr val="bg1"/>
                  </a:solidFill>
                </a:rPr>
                <a:t>(Wirtschaft, Gesellschaft, Sozialpolitik</a:t>
              </a:r>
              <a:r>
                <a:rPr lang="de-DE" sz="1200" b="0" dirty="0">
                  <a:solidFill>
                    <a:schemeClr val="bg1"/>
                  </a:solidFill>
                </a:rPr>
                <a:t>, </a:t>
              </a:r>
              <a:r>
                <a:rPr lang="de-DE" sz="1200" b="0" dirty="0" smtClean="0">
                  <a:solidFill>
                    <a:schemeClr val="bg1"/>
                  </a:solidFill>
                </a:rPr>
                <a:t>Arbeit, Umwelt, Geschichte, Interkulturelle Bildung, usw.) </a:t>
              </a:r>
              <a:r>
                <a:rPr lang="de-DE" sz="1400" i="1" dirty="0" smtClean="0">
                  <a:solidFill>
                    <a:schemeClr val="bg1"/>
                  </a:solidFill>
                </a:rPr>
                <a:t>regional</a:t>
              </a:r>
              <a:r>
                <a:rPr lang="de-DE" sz="1400" b="0" dirty="0" smtClean="0">
                  <a:solidFill>
                    <a:schemeClr val="bg1"/>
                  </a:solidFill>
                </a:rPr>
                <a:t> </a:t>
              </a:r>
              <a:r>
                <a:rPr lang="de-DE" sz="1400" b="0" dirty="0">
                  <a:solidFill>
                    <a:schemeClr val="bg1"/>
                  </a:solidFill>
                </a:rPr>
                <a:t>und </a:t>
              </a:r>
              <a:r>
                <a:rPr lang="de-DE" sz="1400" i="1" dirty="0">
                  <a:solidFill>
                    <a:schemeClr val="bg1"/>
                  </a:solidFill>
                </a:rPr>
                <a:t>zentral</a:t>
              </a:r>
            </a:p>
          </p:txBody>
        </p:sp>
      </p:grpSp>
      <p:grpSp>
        <p:nvGrpSpPr>
          <p:cNvPr id="11" name="Gruppierung 10"/>
          <p:cNvGrpSpPr>
            <a:grpSpLocks/>
          </p:cNvGrpSpPr>
          <p:nvPr/>
        </p:nvGrpSpPr>
        <p:grpSpPr bwMode="auto">
          <a:xfrm>
            <a:off x="1866901" y="5681663"/>
            <a:ext cx="5629274" cy="615950"/>
            <a:chOff x="1866678" y="5681005"/>
            <a:chExt cx="5256584" cy="615864"/>
          </a:xfrm>
        </p:grpSpPr>
        <p:sp>
          <p:nvSpPr>
            <p:cNvPr id="56337" name="Abgerundetes Rechteck 32"/>
            <p:cNvSpPr>
              <a:spLocks noChangeArrowheads="1"/>
            </p:cNvSpPr>
            <p:nvPr/>
          </p:nvSpPr>
          <p:spPr bwMode="auto">
            <a:xfrm>
              <a:off x="1938121" y="5681005"/>
              <a:ext cx="5113698" cy="615864"/>
            </a:xfrm>
            <a:prstGeom prst="roundRect">
              <a:avLst>
                <a:gd name="adj" fmla="val 16667"/>
              </a:avLst>
            </a:prstGeom>
            <a:solidFill>
              <a:srgbClr val="FF9100"/>
            </a:solidFill>
            <a:ln>
              <a:noFill/>
            </a:ln>
            <a:effectLst>
              <a:outerShdw dist="38100" dir="2700000" algn="tl" rotWithShape="0">
                <a:srgbClr val="80808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buFont typeface="Times" charset="0"/>
                <a:buChar char="•"/>
              </a:pPr>
              <a:endParaRPr lang="de-DE">
                <a:solidFill>
                  <a:srgbClr val="008500"/>
                </a:solidFill>
              </a:endParaRPr>
            </a:p>
          </p:txBody>
        </p:sp>
        <p:sp>
          <p:nvSpPr>
            <p:cNvPr id="56338" name="Textfeld 6"/>
            <p:cNvSpPr txBox="1">
              <a:spLocks noChangeArrowheads="1"/>
            </p:cNvSpPr>
            <p:nvPr/>
          </p:nvSpPr>
          <p:spPr bwMode="auto">
            <a:xfrm>
              <a:off x="1866678" y="5719811"/>
              <a:ext cx="52565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dirty="0"/>
                <a:t>Seminare für </a:t>
              </a:r>
              <a:r>
                <a:rPr lang="de-DE" sz="1400" dirty="0" smtClean="0"/>
                <a:t>Referenten/-innen, Bildungsberater/-innen </a:t>
              </a:r>
              <a:r>
                <a:rPr lang="de-DE" sz="1400" dirty="0"/>
                <a:t>und </a:t>
              </a:r>
              <a:r>
                <a:rPr lang="de-DE" sz="1400" dirty="0" smtClean="0"/>
                <a:t>Multiplikatoren/-innen </a:t>
              </a:r>
              <a:r>
                <a:rPr lang="de-DE" sz="1400" b="0" dirty="0" smtClean="0"/>
                <a:t>– </a:t>
              </a:r>
              <a:r>
                <a:rPr lang="de-DE" sz="1400" i="1" dirty="0"/>
                <a:t>regional</a:t>
              </a:r>
              <a:r>
                <a:rPr lang="de-DE" sz="1400" b="0" dirty="0"/>
                <a:t> und </a:t>
              </a:r>
              <a:r>
                <a:rPr lang="de-DE" sz="1400" i="1" dirty="0"/>
                <a:t>zentral</a:t>
              </a:r>
            </a:p>
          </p:txBody>
        </p:sp>
      </p:grpSp>
      <p:sp>
        <p:nvSpPr>
          <p:cNvPr id="2" name="Textfeld 1"/>
          <p:cNvSpPr txBox="1">
            <a:spLocks noChangeArrowheads="1"/>
          </p:cNvSpPr>
          <p:nvPr/>
        </p:nvSpPr>
        <p:spPr bwMode="auto">
          <a:xfrm>
            <a:off x="782638" y="2565400"/>
            <a:ext cx="1008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buFont typeface="Times" charset="0"/>
              <a:buNone/>
            </a:pPr>
            <a:r>
              <a:rPr lang="de-DE" sz="1400"/>
              <a:t>Einstieg</a:t>
            </a:r>
          </a:p>
        </p:txBody>
      </p:sp>
      <p:sp>
        <p:nvSpPr>
          <p:cNvPr id="35" name="Textfeld 34"/>
          <p:cNvSpPr txBox="1">
            <a:spLocks noChangeArrowheads="1"/>
          </p:cNvSpPr>
          <p:nvPr/>
        </p:nvSpPr>
        <p:spPr bwMode="auto">
          <a:xfrm>
            <a:off x="760413" y="3856038"/>
            <a:ext cx="1008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buFont typeface="Times" charset="0"/>
              <a:buNone/>
            </a:pPr>
            <a:r>
              <a:rPr lang="de-DE" sz="1400"/>
              <a:t>Überblick</a:t>
            </a:r>
          </a:p>
        </p:txBody>
      </p:sp>
      <p:sp>
        <p:nvSpPr>
          <p:cNvPr id="36" name="Textfeld 35"/>
          <p:cNvSpPr txBox="1">
            <a:spLocks noChangeArrowheads="1"/>
          </p:cNvSpPr>
          <p:nvPr/>
        </p:nvSpPr>
        <p:spPr bwMode="auto">
          <a:xfrm>
            <a:off x="782638" y="4868863"/>
            <a:ext cx="10080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buFont typeface="Times" charset="0"/>
              <a:buNone/>
            </a:pPr>
            <a:r>
              <a:rPr lang="de-DE" sz="1400"/>
              <a:t>Speziali-sierung</a:t>
            </a:r>
          </a:p>
        </p:txBody>
      </p:sp>
      <p:sp>
        <p:nvSpPr>
          <p:cNvPr id="37" name="Textfeld 36"/>
          <p:cNvSpPr txBox="1">
            <a:spLocks noChangeArrowheads="1"/>
          </p:cNvSpPr>
          <p:nvPr/>
        </p:nvSpPr>
        <p:spPr bwMode="auto">
          <a:xfrm>
            <a:off x="782638" y="5664200"/>
            <a:ext cx="1008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buFont typeface="Times" charset="0"/>
              <a:buNone/>
            </a:pPr>
            <a:r>
              <a:rPr lang="de-DE" sz="1400"/>
              <a:t>Vernetzung, Leitung,</a:t>
            </a:r>
          </a:p>
          <a:p>
            <a:pPr eaLnBrk="1" hangingPunct="1">
              <a:buFont typeface="Times" charset="0"/>
              <a:buNone/>
            </a:pPr>
            <a:r>
              <a:rPr lang="de-DE" sz="1400"/>
              <a:t>Vermittung</a:t>
            </a:r>
          </a:p>
        </p:txBody>
      </p:sp>
      <p:sp>
        <p:nvSpPr>
          <p:cNvPr id="38" name="Abgerundetes Rechteck 30"/>
          <p:cNvSpPr>
            <a:spLocks noChangeArrowheads="1"/>
          </p:cNvSpPr>
          <p:nvPr/>
        </p:nvSpPr>
        <p:spPr bwMode="auto">
          <a:xfrm>
            <a:off x="1955737" y="4558691"/>
            <a:ext cx="3496107" cy="1026250"/>
          </a:xfrm>
          <a:prstGeom prst="roundRect">
            <a:avLst>
              <a:gd name="adj" fmla="val 16667"/>
            </a:avLst>
          </a:prstGeom>
          <a:solidFill>
            <a:srgbClr val="0070C0"/>
          </a:solidFill>
          <a:ln>
            <a:noFill/>
          </a:ln>
          <a:effectLst>
            <a:outerShdw dist="38100" dir="2700000" algn="tl" rotWithShape="0">
              <a:srgbClr val="808080">
                <a:alpha val="39998"/>
              </a:srgbClr>
            </a:outerShdw>
          </a:effectLst>
          <a:extLst/>
        </p:spPr>
        <p:txBody>
          <a:bodyPr lIns="0" tIns="0" rIns="0" bIns="0"/>
          <a:lstStyle/>
          <a:p>
            <a:pPr>
              <a:buFont typeface="Times" charset="0"/>
              <a:buChar char="•"/>
            </a:pPr>
            <a:endParaRPr lang="de-DE">
              <a:solidFill>
                <a:srgbClr val="008500"/>
              </a:solidFill>
            </a:endParaRPr>
          </a:p>
        </p:txBody>
      </p:sp>
      <p:sp>
        <p:nvSpPr>
          <p:cNvPr id="39" name="Textfeld 6"/>
          <p:cNvSpPr txBox="1">
            <a:spLocks noChangeArrowheads="1"/>
          </p:cNvSpPr>
          <p:nvPr/>
        </p:nvSpPr>
        <p:spPr bwMode="auto">
          <a:xfrm>
            <a:off x="1906893" y="4604979"/>
            <a:ext cx="359379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dirty="0" smtClean="0">
                <a:solidFill>
                  <a:schemeClr val="bg1"/>
                </a:solidFill>
              </a:rPr>
              <a:t>Betriebspolitische Spezialisierung</a:t>
            </a:r>
            <a:endParaRPr lang="de-DE" sz="1400" dirty="0">
              <a:solidFill>
                <a:schemeClr val="bg1"/>
              </a:solidFill>
            </a:endParaRPr>
          </a:p>
          <a:p>
            <a:pPr algn="ctr" eaLnBrk="1" hangingPunct="1">
              <a:buFont typeface="Times" charset="0"/>
              <a:buNone/>
            </a:pPr>
            <a:r>
              <a:rPr lang="de-DE" sz="1200" b="0" dirty="0" smtClean="0">
                <a:solidFill>
                  <a:schemeClr val="bg1"/>
                </a:solidFill>
              </a:rPr>
              <a:t>(Gewerkschaftliche Betriebsarbeit, Arbeit und Gesundheit, Entgelt und Leistung, usw.) </a:t>
            </a:r>
            <a:r>
              <a:rPr lang="de-DE" sz="1400" i="1" dirty="0" smtClean="0">
                <a:solidFill>
                  <a:schemeClr val="bg1"/>
                </a:solidFill>
              </a:rPr>
              <a:t>regional</a:t>
            </a:r>
            <a:r>
              <a:rPr lang="de-DE" sz="1400" b="0" dirty="0" smtClean="0">
                <a:solidFill>
                  <a:schemeClr val="bg1"/>
                </a:solidFill>
              </a:rPr>
              <a:t> </a:t>
            </a:r>
            <a:r>
              <a:rPr lang="de-DE" sz="1400" b="0" dirty="0">
                <a:solidFill>
                  <a:schemeClr val="bg1"/>
                </a:solidFill>
              </a:rPr>
              <a:t>und </a:t>
            </a:r>
            <a:r>
              <a:rPr lang="de-DE" sz="1400" i="1" dirty="0">
                <a:solidFill>
                  <a:schemeClr val="bg1"/>
                </a:solidFill>
              </a:rPr>
              <a:t>zentral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p:bldP spid="36"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CA36C952-F7A2-224F-9E4A-5C3D28BC4F9E}" type="slidenum">
              <a:rPr lang="de-DE" sz="900"/>
              <a:pPr algn="r">
                <a:lnSpc>
                  <a:spcPts val="1200"/>
                </a:lnSpc>
              </a:pPr>
              <a:t>23</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58371" name="Text Box 9"/>
          <p:cNvSpPr txBox="1">
            <a:spLocks noChangeArrowheads="1"/>
          </p:cNvSpPr>
          <p:nvPr/>
        </p:nvSpPr>
        <p:spPr bwMode="auto">
          <a:xfrm>
            <a:off x="782638" y="1600200"/>
            <a:ext cx="7748587"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pPr>
            <a:r>
              <a:rPr lang="de-DE" sz="2000"/>
              <a:t>Vertrauensleute verteidigen tarifliche Errungenschaften unter-stützen aktiv die Durch- und Umsetzung von Tarifverträgen.</a:t>
            </a:r>
          </a:p>
        </p:txBody>
      </p:sp>
      <p:sp>
        <p:nvSpPr>
          <p:cNvPr id="8" name="Rectangle 3"/>
          <p:cNvSpPr>
            <a:spLocks noChangeArrowheads="1"/>
          </p:cNvSpPr>
          <p:nvPr/>
        </p:nvSpPr>
        <p:spPr bwMode="auto">
          <a:xfrm>
            <a:off x="782638" y="2636838"/>
            <a:ext cx="820261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defRPr/>
            </a:pPr>
            <a:r>
              <a:rPr lang="de-DE" sz="2000" dirty="0"/>
              <a:t>Die betriebliche Handlungsfähigkeit ist </a:t>
            </a:r>
            <a:r>
              <a:rPr lang="de-DE" sz="2000" dirty="0" smtClean="0"/>
              <a:t>entscheidend</a:t>
            </a:r>
            <a:r>
              <a:rPr lang="de-DE" sz="2000" dirty="0"/>
              <a:t>:</a:t>
            </a:r>
          </a:p>
          <a:p>
            <a:pPr marL="342000" indent="-342000" eaLnBrk="0" hangingPunct="0">
              <a:lnSpc>
                <a:spcPct val="120000"/>
              </a:lnSpc>
              <a:spcAft>
                <a:spcPts val="600"/>
              </a:spcAft>
              <a:buClr>
                <a:srgbClr val="FF0000"/>
              </a:buClr>
              <a:buFont typeface="Wingdings" charset="0"/>
              <a:buChar char=""/>
              <a:defRPr/>
            </a:pPr>
            <a:r>
              <a:rPr lang="de-DE" sz="2000" b="0" dirty="0"/>
              <a:t>Wir Vertrauensleute beteiligen Mitglieder in allen Phasen der Tarifauseinandersetzungen.</a:t>
            </a:r>
          </a:p>
          <a:p>
            <a:pPr marL="342000" indent="-342000" eaLnBrk="0" hangingPunct="0">
              <a:lnSpc>
                <a:spcPct val="120000"/>
              </a:lnSpc>
              <a:spcAft>
                <a:spcPts val="600"/>
              </a:spcAft>
              <a:buClr>
                <a:srgbClr val="FF0000"/>
              </a:buClr>
              <a:buFont typeface="Wingdings" charset="0"/>
              <a:buChar char=""/>
              <a:defRPr/>
            </a:pPr>
            <a:r>
              <a:rPr lang="de-DE" sz="2000" b="0" dirty="0"/>
              <a:t>Wir diskutieren die Forderungen,</a:t>
            </a:r>
          </a:p>
          <a:p>
            <a:pPr marL="342000" indent="-342000" eaLnBrk="0" hangingPunct="0">
              <a:lnSpc>
                <a:spcPct val="120000"/>
              </a:lnSpc>
              <a:spcAft>
                <a:spcPts val="600"/>
              </a:spcAft>
              <a:buClr>
                <a:srgbClr val="FF0000"/>
              </a:buClr>
              <a:buFont typeface="Wingdings" charset="0"/>
              <a:buChar char=""/>
              <a:defRPr/>
            </a:pPr>
            <a:r>
              <a:rPr lang="de-DE" sz="2000" b="0" dirty="0"/>
              <a:t>informieren über den Stand der Verhandlungen,</a:t>
            </a:r>
          </a:p>
          <a:p>
            <a:pPr marL="342000" indent="-342000" eaLnBrk="0" hangingPunct="0">
              <a:lnSpc>
                <a:spcPct val="120000"/>
              </a:lnSpc>
              <a:spcAft>
                <a:spcPts val="600"/>
              </a:spcAft>
              <a:buClr>
                <a:srgbClr val="FF0000"/>
              </a:buClr>
              <a:buFont typeface="Wingdings" charset="0"/>
              <a:buChar char=""/>
              <a:defRPr/>
            </a:pPr>
            <a:r>
              <a:rPr lang="de-DE" sz="2000" b="0" dirty="0"/>
              <a:t>mobilisieren im Arbeitskampf</a:t>
            </a:r>
          </a:p>
          <a:p>
            <a:pPr marL="342000" indent="-342000" eaLnBrk="0" hangingPunct="0">
              <a:lnSpc>
                <a:spcPct val="120000"/>
              </a:lnSpc>
              <a:spcAft>
                <a:spcPts val="600"/>
              </a:spcAft>
              <a:buClr>
                <a:srgbClr val="FF0000"/>
              </a:buClr>
              <a:buFont typeface="Wingdings" charset="0"/>
              <a:buChar char=""/>
              <a:defRPr/>
            </a:pPr>
            <a:r>
              <a:rPr lang="de-DE" sz="2000" b="0" dirty="0"/>
              <a:t>und sorgen für die Umsetzung und Einhaltung der Tarifnormen im Betrieb.</a:t>
            </a:r>
          </a:p>
        </p:txBody>
      </p:sp>
      <p:sp>
        <p:nvSpPr>
          <p:cNvPr id="58373" name="Titel 1"/>
          <p:cNvSpPr>
            <a:spLocks noGrp="1"/>
          </p:cNvSpPr>
          <p:nvPr>
            <p:ph type="title" idx="4294967295"/>
          </p:nvPr>
        </p:nvSpPr>
        <p:spPr bwMode="auto">
          <a:xfrm>
            <a:off x="381000" y="104775"/>
            <a:ext cx="64944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Der Tarifvertrag und seine Umsetzung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65FA114B-EF7C-C94D-B40E-BAFF353C81C8}" type="slidenum">
              <a:rPr lang="de-DE" sz="900"/>
              <a:pPr algn="r">
                <a:lnSpc>
                  <a:spcPts val="1200"/>
                </a:lnSpc>
              </a:pPr>
              <a:t>24</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60419" name="Text Box 9"/>
          <p:cNvSpPr txBox="1">
            <a:spLocks noChangeArrowheads="1"/>
          </p:cNvSpPr>
          <p:nvPr/>
        </p:nvSpPr>
        <p:spPr bwMode="auto">
          <a:xfrm>
            <a:off x="782638" y="1600200"/>
            <a:ext cx="7748587"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pPr>
            <a:r>
              <a:rPr lang="de-DE" sz="2000"/>
              <a:t>Die Vertrauenskörperleitung (VKL) ist der politisch strategische Kopf des Vertrauenskörpers und vertritt diesen nach außen.</a:t>
            </a:r>
          </a:p>
        </p:txBody>
      </p:sp>
      <p:sp>
        <p:nvSpPr>
          <p:cNvPr id="8" name="Rectangle 3"/>
          <p:cNvSpPr>
            <a:spLocks noChangeArrowheads="1"/>
          </p:cNvSpPr>
          <p:nvPr/>
        </p:nvSpPr>
        <p:spPr bwMode="auto">
          <a:xfrm>
            <a:off x="782638" y="2636838"/>
            <a:ext cx="738981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defRPr/>
            </a:pPr>
            <a:r>
              <a:rPr lang="de-DE" sz="2000" dirty="0"/>
              <a:t>Aufgaben der VKL:</a:t>
            </a:r>
          </a:p>
          <a:p>
            <a:pPr marL="342000" indent="-342000" eaLnBrk="0" hangingPunct="0">
              <a:lnSpc>
                <a:spcPct val="120000"/>
              </a:lnSpc>
              <a:spcAft>
                <a:spcPts val="600"/>
              </a:spcAft>
              <a:buClr>
                <a:srgbClr val="FF0000"/>
              </a:buClr>
              <a:buFont typeface="Wingdings" charset="0"/>
              <a:buChar char=""/>
              <a:defRPr/>
            </a:pPr>
            <a:r>
              <a:rPr lang="de-DE" sz="2000" b="0" dirty="0"/>
              <a:t>Nicht nur reagieren, sondern Themen aktiv angehen,</a:t>
            </a:r>
          </a:p>
          <a:p>
            <a:pPr marL="342000" indent="-342000" eaLnBrk="0" hangingPunct="0">
              <a:lnSpc>
                <a:spcPct val="120000"/>
              </a:lnSpc>
              <a:spcAft>
                <a:spcPts val="600"/>
              </a:spcAft>
              <a:buClr>
                <a:srgbClr val="FF0000"/>
              </a:buClr>
              <a:buFont typeface="Wingdings" charset="0"/>
              <a:buChar char=""/>
              <a:defRPr/>
            </a:pPr>
            <a:r>
              <a:rPr lang="de-DE" sz="2000" b="0" dirty="0"/>
              <a:t>Entgeltvereinbarungen umsetzen,</a:t>
            </a:r>
          </a:p>
          <a:p>
            <a:pPr marL="342000" indent="-342000" eaLnBrk="0" hangingPunct="0">
              <a:lnSpc>
                <a:spcPct val="120000"/>
              </a:lnSpc>
              <a:spcAft>
                <a:spcPts val="600"/>
              </a:spcAft>
              <a:buClr>
                <a:srgbClr val="FF0000"/>
              </a:buClr>
              <a:buFont typeface="Wingdings" charset="0"/>
              <a:buChar char=""/>
              <a:defRPr/>
            </a:pPr>
            <a:r>
              <a:rPr lang="de-DE" sz="2000" b="0" dirty="0"/>
              <a:t>Tarifrunden planen und umsetzen,</a:t>
            </a:r>
          </a:p>
          <a:p>
            <a:pPr marL="342000" indent="-342000" eaLnBrk="0" hangingPunct="0">
              <a:lnSpc>
                <a:spcPct val="120000"/>
              </a:lnSpc>
              <a:spcAft>
                <a:spcPts val="600"/>
              </a:spcAft>
              <a:buClr>
                <a:srgbClr val="FF0000"/>
              </a:buClr>
              <a:buFont typeface="Wingdings" charset="0"/>
              <a:buChar char=""/>
              <a:defRPr/>
            </a:pPr>
            <a:r>
              <a:rPr lang="de-DE" sz="2000" b="0" dirty="0"/>
              <a:t>den Nachwuchs aktiv fördern,</a:t>
            </a:r>
          </a:p>
          <a:p>
            <a:pPr marL="342000" indent="-342000" eaLnBrk="0" hangingPunct="0">
              <a:lnSpc>
                <a:spcPct val="120000"/>
              </a:lnSpc>
              <a:spcAft>
                <a:spcPts val="600"/>
              </a:spcAft>
              <a:buClr>
                <a:srgbClr val="FF0000"/>
              </a:buClr>
              <a:buFont typeface="Wingdings" charset="0"/>
              <a:buChar char=""/>
              <a:defRPr/>
            </a:pPr>
            <a:r>
              <a:rPr lang="de-DE" sz="2000" b="0" dirty="0"/>
              <a:t>den Zusammenhalt im Vertrauenskörper fördern,</a:t>
            </a:r>
          </a:p>
          <a:p>
            <a:pPr marL="342000" indent="-342000" eaLnBrk="0" hangingPunct="0">
              <a:lnSpc>
                <a:spcPct val="120000"/>
              </a:lnSpc>
              <a:spcAft>
                <a:spcPts val="600"/>
              </a:spcAft>
              <a:buClr>
                <a:srgbClr val="FF0000"/>
              </a:buClr>
              <a:buFont typeface="Wingdings" charset="0"/>
              <a:buChar char=""/>
              <a:defRPr/>
            </a:pPr>
            <a:r>
              <a:rPr lang="de-DE" sz="2000" b="0" dirty="0"/>
              <a:t>Sitzungen des Vertrauenskörpers vorzubereiten, zu leiten und zu moderieren.</a:t>
            </a:r>
          </a:p>
        </p:txBody>
      </p:sp>
      <p:sp>
        <p:nvSpPr>
          <p:cNvPr id="60421" name="Titel 1"/>
          <p:cNvSpPr>
            <a:spLocks noGrp="1"/>
          </p:cNvSpPr>
          <p:nvPr>
            <p:ph type="title" idx="4294967295"/>
          </p:nvPr>
        </p:nvSpPr>
        <p:spPr bwMode="auto">
          <a:xfrm>
            <a:off x="381000" y="104775"/>
            <a:ext cx="64944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Aufgaben und Rolle der Vertrauenskörperleitung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10CBD63E-93BA-1E41-BADB-7D05A0AFBB3D}" type="slidenum">
              <a:rPr lang="de-DE" sz="900"/>
              <a:pPr algn="r">
                <a:lnSpc>
                  <a:spcPts val="1200"/>
                </a:lnSpc>
              </a:pPr>
              <a:t>25</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8" name="Rectangle 3"/>
          <p:cNvSpPr>
            <a:spLocks noChangeArrowheads="1"/>
          </p:cNvSpPr>
          <p:nvPr/>
        </p:nvSpPr>
        <p:spPr bwMode="auto">
          <a:xfrm>
            <a:off x="793750" y="1600200"/>
            <a:ext cx="820261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defRPr/>
            </a:pPr>
            <a:r>
              <a:rPr lang="de-DE" sz="2000" dirty="0"/>
              <a:t>Ziele der Vertrauensleutesitzungen:</a:t>
            </a:r>
          </a:p>
          <a:p>
            <a:pPr marL="342000" indent="-342000" eaLnBrk="0" hangingPunct="0">
              <a:lnSpc>
                <a:spcPct val="120000"/>
              </a:lnSpc>
              <a:spcAft>
                <a:spcPts val="600"/>
              </a:spcAft>
              <a:buClr>
                <a:srgbClr val="FF0000"/>
              </a:buClr>
              <a:buFont typeface="Wingdings" charset="0"/>
              <a:buChar char=""/>
              <a:defRPr/>
            </a:pPr>
            <a:r>
              <a:rPr lang="de-DE" sz="2000" b="0" dirty="0"/>
              <a:t>Den Erfahrungsaustausch der Vertrauensleute moderieren, </a:t>
            </a:r>
          </a:p>
          <a:p>
            <a:pPr marL="342000" indent="-342000" eaLnBrk="0" hangingPunct="0">
              <a:lnSpc>
                <a:spcPct val="120000"/>
              </a:lnSpc>
              <a:spcAft>
                <a:spcPts val="600"/>
              </a:spcAft>
              <a:buClr>
                <a:srgbClr val="FF0000"/>
              </a:buClr>
              <a:buFont typeface="Wingdings" charset="0"/>
              <a:buChar char=""/>
              <a:defRPr/>
            </a:pPr>
            <a:r>
              <a:rPr lang="de-DE" sz="2000" b="0" dirty="0"/>
              <a:t>Themen diskutieren und zu konkreten Ergebnissen bzw. zu politischen Handlungen führen – mitglieder-, konflikt- und beteiligungsorientiert,</a:t>
            </a:r>
          </a:p>
          <a:p>
            <a:pPr marL="342000" indent="-342000" eaLnBrk="0" hangingPunct="0">
              <a:lnSpc>
                <a:spcPct val="120000"/>
              </a:lnSpc>
              <a:spcAft>
                <a:spcPts val="600"/>
              </a:spcAft>
              <a:buClr>
                <a:srgbClr val="FF0000"/>
              </a:buClr>
              <a:buFont typeface="Wingdings" charset="0"/>
              <a:buChar char=""/>
              <a:defRPr/>
            </a:pPr>
            <a:r>
              <a:rPr lang="de-DE" sz="2000" b="0" dirty="0"/>
              <a:t>eigene Arbeit im Betrieb, Arbeit des VL-Ausschusses und des Ortsvorstands der Verwaltungsstelle für den Vertrauenskörper transparent halten,</a:t>
            </a:r>
          </a:p>
          <a:p>
            <a:pPr marL="342000" indent="-342000" eaLnBrk="0" hangingPunct="0">
              <a:lnSpc>
                <a:spcPct val="120000"/>
              </a:lnSpc>
              <a:spcAft>
                <a:spcPts val="600"/>
              </a:spcAft>
              <a:buClr>
                <a:srgbClr val="FF0000"/>
              </a:buClr>
              <a:buFont typeface="Wingdings" charset="0"/>
              <a:buChar char=""/>
              <a:defRPr/>
            </a:pPr>
            <a:r>
              <a:rPr lang="de-DE" sz="2000" b="0" dirty="0"/>
              <a:t>die eigene Arbeit kritisch überprüfen und verbessern.</a:t>
            </a:r>
          </a:p>
        </p:txBody>
      </p:sp>
      <p:sp>
        <p:nvSpPr>
          <p:cNvPr id="62468" name="Titel 1"/>
          <p:cNvSpPr>
            <a:spLocks noGrp="1"/>
          </p:cNvSpPr>
          <p:nvPr>
            <p:ph type="title" idx="4294967295"/>
          </p:nvPr>
        </p:nvSpPr>
        <p:spPr bwMode="auto">
          <a:xfrm>
            <a:off x="381000" y="104775"/>
            <a:ext cx="64944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Aufgaben und Rolle der Vertrauenskörperleitung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a:spLocks noChangeArrowheads="1"/>
          </p:cNvSpPr>
          <p:nvPr/>
        </p:nvSpPr>
        <p:spPr bwMode="auto">
          <a:xfrm>
            <a:off x="1069975" y="4162425"/>
            <a:ext cx="5805488" cy="2206625"/>
          </a:xfrm>
          <a:prstGeom prst="roundRect">
            <a:avLst>
              <a:gd name="adj" fmla="val 16667"/>
            </a:avLst>
          </a:prstGeom>
          <a:solidFill>
            <a:srgbClr val="9DD5FF"/>
          </a:solidFill>
          <a:ln w="38100">
            <a:solidFill>
              <a:srgbClr val="3366FF"/>
            </a:solidFill>
            <a:prstDash val="dash"/>
            <a:round/>
            <a:headEnd/>
            <a:tailEnd/>
          </a:ln>
        </p:spPr>
        <p:txBody>
          <a:bodyPr lIns="0" tIns="0" rIns="0" bIns="0"/>
          <a:lstStyle/>
          <a:p>
            <a:pPr>
              <a:buFont typeface="Times" charset="0"/>
              <a:buChar char="•"/>
            </a:pPr>
            <a:endParaRPr lang="de-DE"/>
          </a:p>
        </p:txBody>
      </p:sp>
      <p:sp>
        <p:nvSpPr>
          <p:cNvPr id="64514"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318ED938-28B0-7D46-AD3A-3137D45E16DF}" type="slidenum">
              <a:rPr lang="de-DE" sz="900"/>
              <a:pPr algn="r">
                <a:lnSpc>
                  <a:spcPts val="1200"/>
                </a:lnSpc>
              </a:pPr>
              <a:t>26</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64516" name="Text Box 9"/>
          <p:cNvSpPr txBox="1">
            <a:spLocks noChangeArrowheads="1"/>
          </p:cNvSpPr>
          <p:nvPr/>
        </p:nvSpPr>
        <p:spPr bwMode="auto">
          <a:xfrm>
            <a:off x="782638" y="1600200"/>
            <a:ext cx="7748587"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pPr>
            <a:r>
              <a:rPr lang="de-DE" sz="2000"/>
              <a:t>Die IG Metall ist eine demokratische Organisation, in der die Willensbildung von den Mitgliedern ausgeht. Die Beteiligung am Willensbildungsprozess basiert auf dem Prinzip der Delegation.</a:t>
            </a:r>
          </a:p>
        </p:txBody>
      </p:sp>
      <p:sp>
        <p:nvSpPr>
          <p:cNvPr id="8" name="Rectangle 3"/>
          <p:cNvSpPr>
            <a:spLocks noChangeArrowheads="1"/>
          </p:cNvSpPr>
          <p:nvPr/>
        </p:nvSpPr>
        <p:spPr bwMode="auto">
          <a:xfrm>
            <a:off x="782638" y="2781300"/>
            <a:ext cx="81105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defRPr/>
            </a:pPr>
            <a:r>
              <a:rPr lang="de-DE" sz="2000" dirty="0"/>
              <a:t>Betriebliche Ebene</a:t>
            </a:r>
          </a:p>
          <a:p>
            <a:pPr marL="342000" indent="-342000" eaLnBrk="0" hangingPunct="0">
              <a:lnSpc>
                <a:spcPct val="120000"/>
              </a:lnSpc>
              <a:spcAft>
                <a:spcPts val="600"/>
              </a:spcAft>
              <a:buClr>
                <a:srgbClr val="FF0000"/>
              </a:buClr>
              <a:buFont typeface="Wingdings" charset="0"/>
              <a:buChar char=""/>
              <a:defRPr/>
            </a:pPr>
            <a:r>
              <a:rPr lang="de-DE" sz="2000" b="0" dirty="0"/>
              <a:t>Mitglieder wählen Vertrauensleute für ihre gewerkschaftspolitische Vertretung.</a:t>
            </a:r>
          </a:p>
        </p:txBody>
      </p:sp>
      <p:sp>
        <p:nvSpPr>
          <p:cNvPr id="64518" name="Titel 1"/>
          <p:cNvSpPr>
            <a:spLocks noGrp="1"/>
          </p:cNvSpPr>
          <p:nvPr>
            <p:ph type="title" idx="4294967295"/>
          </p:nvPr>
        </p:nvSpPr>
        <p:spPr bwMode="auto">
          <a:xfrm>
            <a:off x="381000" y="104775"/>
            <a:ext cx="64944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Vertrauensleute sind Mittler zwischen Betrieb und Verwaltungsstelle</a:t>
            </a:r>
          </a:p>
        </p:txBody>
      </p:sp>
      <p:sp>
        <p:nvSpPr>
          <p:cNvPr id="3" name="Textfeld 2"/>
          <p:cNvSpPr txBox="1">
            <a:spLocks noChangeArrowheads="1"/>
          </p:cNvSpPr>
          <p:nvPr/>
        </p:nvSpPr>
        <p:spPr bwMode="auto">
          <a:xfrm>
            <a:off x="6948488" y="5645150"/>
            <a:ext cx="13684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buFont typeface="Times" charset="0"/>
              <a:buNone/>
            </a:pPr>
            <a:r>
              <a:rPr lang="de-DE" sz="1600">
                <a:solidFill>
                  <a:srgbClr val="0080FF"/>
                </a:solidFill>
              </a:rPr>
              <a:t>Betriebliche Ebene</a:t>
            </a:r>
          </a:p>
        </p:txBody>
      </p:sp>
      <p:grpSp>
        <p:nvGrpSpPr>
          <p:cNvPr id="4" name="Gruppierung 4"/>
          <p:cNvGrpSpPr>
            <a:grpSpLocks/>
          </p:cNvGrpSpPr>
          <p:nvPr/>
        </p:nvGrpSpPr>
        <p:grpSpPr bwMode="auto">
          <a:xfrm>
            <a:off x="2398713" y="4344988"/>
            <a:ext cx="3167062" cy="739775"/>
            <a:chOff x="2397969" y="4345385"/>
            <a:chExt cx="3168352" cy="739378"/>
          </a:xfrm>
        </p:grpSpPr>
        <p:cxnSp>
          <p:nvCxnSpPr>
            <p:cNvPr id="64535" name="Gerade Verbindung mit Pfeil 32"/>
            <p:cNvCxnSpPr>
              <a:cxnSpLocks noChangeShapeType="1"/>
            </p:cNvCxnSpPr>
            <p:nvPr/>
          </p:nvCxnSpPr>
          <p:spPr bwMode="auto">
            <a:xfrm>
              <a:off x="4355976" y="4725144"/>
              <a:ext cx="0" cy="359619"/>
            </a:xfrm>
            <a:prstGeom prst="straightConnector1">
              <a:avLst/>
            </a:prstGeom>
            <a:noFill/>
            <a:ln w="57150">
              <a:solidFill>
                <a:srgbClr val="008500"/>
              </a:solidFill>
              <a:round/>
              <a:headEnd/>
              <a:tailEnd type="triangle" w="med" len="med"/>
            </a:ln>
            <a:extLst>
              <a:ext uri="{909E8E84-426E-40DD-AFC4-6F175D3DCCD1}">
                <a14:hiddenFill xmlns:a14="http://schemas.microsoft.com/office/drawing/2010/main">
                  <a:noFill/>
                </a14:hiddenFill>
              </a:ext>
            </a:extLst>
          </p:spPr>
        </p:cxnSp>
        <p:grpSp>
          <p:nvGrpSpPr>
            <p:cNvPr id="64536" name="Gruppierung 26"/>
            <p:cNvGrpSpPr>
              <a:grpSpLocks/>
            </p:cNvGrpSpPr>
            <p:nvPr/>
          </p:nvGrpSpPr>
          <p:grpSpPr bwMode="auto">
            <a:xfrm>
              <a:off x="2397969" y="4345385"/>
              <a:ext cx="3168352" cy="414115"/>
              <a:chOff x="2397969" y="4345385"/>
              <a:chExt cx="3168352" cy="414115"/>
            </a:xfrm>
          </p:grpSpPr>
          <p:sp>
            <p:nvSpPr>
              <p:cNvPr id="64539" name="Abgerundetes Rechteck 13"/>
              <p:cNvSpPr>
                <a:spLocks noChangeArrowheads="1"/>
              </p:cNvSpPr>
              <p:nvPr/>
            </p:nvSpPr>
            <p:spPr bwMode="auto">
              <a:xfrm>
                <a:off x="2397969" y="4345385"/>
                <a:ext cx="3168352" cy="414115"/>
              </a:xfrm>
              <a:prstGeom prst="roundRect">
                <a:avLst>
                  <a:gd name="adj" fmla="val 16667"/>
                </a:avLst>
              </a:prstGeom>
              <a:solidFill>
                <a:srgbClr val="FFFFB4"/>
              </a:solidFill>
              <a:ln w="9525">
                <a:solidFill>
                  <a:schemeClr val="tx1"/>
                </a:solidFill>
                <a:round/>
                <a:headEnd/>
                <a:tailEnd/>
              </a:ln>
              <a:effectLst>
                <a:outerShdw dist="38100" dir="2700000" algn="tl" rotWithShape="0">
                  <a:srgbClr val="808080">
                    <a:alpha val="39998"/>
                  </a:srgbClr>
                </a:outerShdw>
              </a:effectLst>
            </p:spPr>
            <p:txBody>
              <a:bodyPr lIns="0" tIns="0" rIns="0" bIns="0"/>
              <a:lstStyle/>
              <a:p>
                <a:pPr>
                  <a:buFont typeface="Times" charset="0"/>
                  <a:buChar char="•"/>
                </a:pPr>
                <a:endParaRPr lang="de-DE">
                  <a:solidFill>
                    <a:srgbClr val="008500"/>
                  </a:solidFill>
                </a:endParaRPr>
              </a:p>
            </p:txBody>
          </p:sp>
          <p:sp>
            <p:nvSpPr>
              <p:cNvPr id="64540" name="Textfeld 6"/>
              <p:cNvSpPr txBox="1">
                <a:spLocks noChangeArrowheads="1"/>
              </p:cNvSpPr>
              <p:nvPr/>
            </p:nvSpPr>
            <p:spPr bwMode="auto">
              <a:xfrm>
                <a:off x="2469977" y="4364261"/>
                <a:ext cx="3024336" cy="30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a:t>Vertrauenskörperleitung (VKL)</a:t>
                </a:r>
                <a:endParaRPr lang="de-DE" sz="1400" i="1"/>
              </a:p>
            </p:txBody>
          </p:sp>
        </p:grpSp>
        <p:cxnSp>
          <p:nvCxnSpPr>
            <p:cNvPr id="64537" name="Gerade Verbindung mit Pfeil 20"/>
            <p:cNvCxnSpPr>
              <a:cxnSpLocks noChangeShapeType="1"/>
            </p:cNvCxnSpPr>
            <p:nvPr/>
          </p:nvCxnSpPr>
          <p:spPr bwMode="auto">
            <a:xfrm flipV="1">
              <a:off x="4024462" y="4709072"/>
              <a:ext cx="0" cy="360040"/>
            </a:xfrm>
            <a:prstGeom prst="straightConnector1">
              <a:avLst/>
            </a:prstGeom>
            <a:noFill/>
            <a:ln w="57150">
              <a:solidFill>
                <a:srgbClr val="0080FF"/>
              </a:solidFill>
              <a:round/>
              <a:headEnd/>
              <a:tailEnd type="triangle" w="med" len="med"/>
            </a:ln>
            <a:extLst>
              <a:ext uri="{909E8E84-426E-40DD-AFC4-6F175D3DCCD1}">
                <a14:hiddenFill xmlns:a14="http://schemas.microsoft.com/office/drawing/2010/main">
                  <a:noFill/>
                </a14:hiddenFill>
              </a:ext>
            </a:extLst>
          </p:spPr>
        </p:cxnSp>
        <p:cxnSp>
          <p:nvCxnSpPr>
            <p:cNvPr id="64538" name="Gerade Verbindung mit Pfeil 21"/>
            <p:cNvCxnSpPr>
              <a:cxnSpLocks noChangeShapeType="1"/>
            </p:cNvCxnSpPr>
            <p:nvPr/>
          </p:nvCxnSpPr>
          <p:spPr bwMode="auto">
            <a:xfrm flipV="1">
              <a:off x="3669854" y="4709072"/>
              <a:ext cx="0" cy="360040"/>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grpSp>
      <p:grpSp>
        <p:nvGrpSpPr>
          <p:cNvPr id="6" name="Gruppierung 3"/>
          <p:cNvGrpSpPr>
            <a:grpSpLocks/>
          </p:cNvGrpSpPr>
          <p:nvPr/>
        </p:nvGrpSpPr>
        <p:grpSpPr bwMode="auto">
          <a:xfrm>
            <a:off x="1331913" y="4178300"/>
            <a:ext cx="7488237" cy="2044700"/>
            <a:chOff x="1331640" y="4178061"/>
            <a:chExt cx="7488832" cy="2045164"/>
          </a:xfrm>
        </p:grpSpPr>
        <p:cxnSp>
          <p:nvCxnSpPr>
            <p:cNvPr id="64522" name="Gerade Verbindung mit Pfeil 37"/>
            <p:cNvCxnSpPr>
              <a:cxnSpLocks noChangeShapeType="1"/>
            </p:cNvCxnSpPr>
            <p:nvPr/>
          </p:nvCxnSpPr>
          <p:spPr bwMode="auto">
            <a:xfrm>
              <a:off x="4355976" y="5445224"/>
              <a:ext cx="0" cy="359619"/>
            </a:xfrm>
            <a:prstGeom prst="straightConnector1">
              <a:avLst/>
            </a:prstGeom>
            <a:noFill/>
            <a:ln w="57150">
              <a:solidFill>
                <a:srgbClr val="008500"/>
              </a:solidFill>
              <a:round/>
              <a:headEnd/>
              <a:tailEnd type="triangle" w="med" len="med"/>
            </a:ln>
            <a:extLst>
              <a:ext uri="{909E8E84-426E-40DD-AFC4-6F175D3DCCD1}">
                <a14:hiddenFill xmlns:a14="http://schemas.microsoft.com/office/drawing/2010/main">
                  <a:noFill/>
                </a14:hiddenFill>
              </a:ext>
            </a:extLst>
          </p:spPr>
        </p:cxnSp>
        <p:sp>
          <p:nvSpPr>
            <p:cNvPr id="64523" name="Abgerundetes Rechteck 12"/>
            <p:cNvSpPr>
              <a:spLocks noChangeArrowheads="1"/>
            </p:cNvSpPr>
            <p:nvPr/>
          </p:nvSpPr>
          <p:spPr bwMode="auto">
            <a:xfrm>
              <a:off x="2398525" y="5078378"/>
              <a:ext cx="3167314" cy="414431"/>
            </a:xfrm>
            <a:prstGeom prst="roundRect">
              <a:avLst>
                <a:gd name="adj" fmla="val 16667"/>
              </a:avLst>
            </a:prstGeom>
            <a:solidFill>
              <a:srgbClr val="FFFFB4"/>
            </a:solidFill>
            <a:ln w="9525">
              <a:solidFill>
                <a:schemeClr val="tx1"/>
              </a:solidFill>
              <a:round/>
              <a:headEnd/>
              <a:tailEnd/>
            </a:ln>
            <a:effectLst>
              <a:outerShdw dist="38100" dir="2700000" algn="tl" rotWithShape="0">
                <a:srgbClr val="808080">
                  <a:alpha val="39998"/>
                </a:srgbClr>
              </a:outerShdw>
            </a:effectLst>
          </p:spPr>
          <p:txBody>
            <a:bodyPr lIns="0" tIns="0" rIns="0" bIns="0"/>
            <a:lstStyle/>
            <a:p>
              <a:pPr>
                <a:buFont typeface="Times" charset="0"/>
                <a:buChar char="•"/>
              </a:pPr>
              <a:endParaRPr lang="de-DE">
                <a:solidFill>
                  <a:srgbClr val="008500"/>
                </a:solidFill>
              </a:endParaRPr>
            </a:p>
          </p:txBody>
        </p:sp>
        <p:sp>
          <p:nvSpPr>
            <p:cNvPr id="64524" name="Abgerundetes Rechteck 8"/>
            <p:cNvSpPr>
              <a:spLocks noChangeArrowheads="1"/>
            </p:cNvSpPr>
            <p:nvPr/>
          </p:nvSpPr>
          <p:spPr bwMode="auto">
            <a:xfrm>
              <a:off x="1403083" y="5810381"/>
              <a:ext cx="5081992" cy="412844"/>
            </a:xfrm>
            <a:prstGeom prst="roundRect">
              <a:avLst>
                <a:gd name="adj" fmla="val 16667"/>
              </a:avLst>
            </a:prstGeom>
            <a:solidFill>
              <a:srgbClr val="FFFFB4"/>
            </a:solidFill>
            <a:ln w="9525">
              <a:solidFill>
                <a:schemeClr val="tx1"/>
              </a:solidFill>
              <a:round/>
              <a:headEnd/>
              <a:tailEnd/>
            </a:ln>
            <a:effectLst>
              <a:outerShdw dist="38100" dir="2700000" algn="tl" rotWithShape="0">
                <a:srgbClr val="808080">
                  <a:alpha val="39998"/>
                </a:srgbClr>
              </a:outerShdw>
            </a:effectLst>
          </p:spPr>
          <p:txBody>
            <a:bodyPr lIns="0" tIns="0" rIns="0" bIns="0"/>
            <a:lstStyle/>
            <a:p>
              <a:pPr>
                <a:buFont typeface="Times" charset="0"/>
                <a:buChar char="•"/>
              </a:pPr>
              <a:endParaRPr lang="de-DE">
                <a:solidFill>
                  <a:srgbClr val="008500"/>
                </a:solidFill>
              </a:endParaRPr>
            </a:p>
          </p:txBody>
        </p:sp>
        <p:sp>
          <p:nvSpPr>
            <p:cNvPr id="64525" name="Textfeld 6"/>
            <p:cNvSpPr txBox="1">
              <a:spLocks noChangeArrowheads="1"/>
            </p:cNvSpPr>
            <p:nvPr/>
          </p:nvSpPr>
          <p:spPr bwMode="auto">
            <a:xfrm>
              <a:off x="1331640" y="5848623"/>
              <a:ext cx="5256584" cy="30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a:t>Mitglieder im Betrieb</a:t>
              </a:r>
              <a:endParaRPr lang="de-DE" sz="1400" i="1"/>
            </a:p>
          </p:txBody>
        </p:sp>
        <p:sp>
          <p:nvSpPr>
            <p:cNvPr id="64526" name="Textfeld 6"/>
            <p:cNvSpPr txBox="1">
              <a:spLocks noChangeArrowheads="1"/>
            </p:cNvSpPr>
            <p:nvPr/>
          </p:nvSpPr>
          <p:spPr bwMode="auto">
            <a:xfrm>
              <a:off x="2469977" y="5097612"/>
              <a:ext cx="3024336" cy="30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a:t>Vertrauensleute (VL)</a:t>
              </a:r>
              <a:endParaRPr lang="de-DE" sz="1400" i="1"/>
            </a:p>
          </p:txBody>
        </p:sp>
        <p:cxnSp>
          <p:nvCxnSpPr>
            <p:cNvPr id="64527" name="Gerade Verbindung mit Pfeil 22"/>
            <p:cNvCxnSpPr>
              <a:cxnSpLocks noChangeShapeType="1"/>
            </p:cNvCxnSpPr>
            <p:nvPr/>
          </p:nvCxnSpPr>
          <p:spPr bwMode="auto">
            <a:xfrm>
              <a:off x="7092280" y="4322077"/>
              <a:ext cx="360040" cy="0"/>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64528" name="Textfeld 15"/>
            <p:cNvSpPr txBox="1">
              <a:spLocks noChangeArrowheads="1"/>
            </p:cNvSpPr>
            <p:nvPr/>
          </p:nvSpPr>
          <p:spPr bwMode="auto">
            <a:xfrm>
              <a:off x="7524328" y="4178061"/>
              <a:ext cx="504056" cy="21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buFont typeface="Times" charset="0"/>
                <a:buNone/>
              </a:pPr>
              <a:r>
                <a:rPr lang="de-DE" sz="1400" b="0"/>
                <a:t>Wahl</a:t>
              </a:r>
            </a:p>
          </p:txBody>
        </p:sp>
        <p:cxnSp>
          <p:nvCxnSpPr>
            <p:cNvPr id="64529" name="Gerade Verbindung mit Pfeil 28"/>
            <p:cNvCxnSpPr>
              <a:cxnSpLocks noChangeShapeType="1"/>
            </p:cNvCxnSpPr>
            <p:nvPr/>
          </p:nvCxnSpPr>
          <p:spPr bwMode="auto">
            <a:xfrm>
              <a:off x="7092280" y="4653135"/>
              <a:ext cx="360040" cy="0"/>
            </a:xfrm>
            <a:prstGeom prst="straightConnector1">
              <a:avLst/>
            </a:prstGeom>
            <a:noFill/>
            <a:ln w="57150">
              <a:solidFill>
                <a:srgbClr val="3366FF"/>
              </a:solidFill>
              <a:round/>
              <a:headEnd/>
              <a:tailEnd type="triangle" w="med" len="med"/>
            </a:ln>
            <a:extLst>
              <a:ext uri="{909E8E84-426E-40DD-AFC4-6F175D3DCCD1}">
                <a14:hiddenFill xmlns:a14="http://schemas.microsoft.com/office/drawing/2010/main">
                  <a:noFill/>
                </a14:hiddenFill>
              </a:ext>
            </a:extLst>
          </p:spPr>
        </p:cxnSp>
        <p:sp>
          <p:nvSpPr>
            <p:cNvPr id="64530" name="Textfeld 29"/>
            <p:cNvSpPr txBox="1">
              <a:spLocks noChangeArrowheads="1"/>
            </p:cNvSpPr>
            <p:nvPr/>
          </p:nvSpPr>
          <p:spPr bwMode="auto">
            <a:xfrm>
              <a:off x="7524328" y="4509120"/>
              <a:ext cx="1296144" cy="21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buFont typeface="Times" charset="0"/>
                <a:buNone/>
              </a:pPr>
              <a:r>
                <a:rPr lang="de-DE" sz="1400" b="0"/>
                <a:t>Willensbildung</a:t>
              </a:r>
            </a:p>
          </p:txBody>
        </p:sp>
        <p:cxnSp>
          <p:nvCxnSpPr>
            <p:cNvPr id="64531" name="Gerade Verbindung mit Pfeil 30"/>
            <p:cNvCxnSpPr>
              <a:cxnSpLocks noChangeShapeType="1"/>
            </p:cNvCxnSpPr>
            <p:nvPr/>
          </p:nvCxnSpPr>
          <p:spPr bwMode="auto">
            <a:xfrm>
              <a:off x="7092280" y="4941167"/>
              <a:ext cx="360040" cy="0"/>
            </a:xfrm>
            <a:prstGeom prst="straightConnector1">
              <a:avLst/>
            </a:prstGeom>
            <a:noFill/>
            <a:ln w="57150">
              <a:solidFill>
                <a:srgbClr val="008500"/>
              </a:solidFill>
              <a:round/>
              <a:headEnd/>
              <a:tailEnd type="triangle" w="med" len="med"/>
            </a:ln>
            <a:extLst>
              <a:ext uri="{909E8E84-426E-40DD-AFC4-6F175D3DCCD1}">
                <a14:hiddenFill xmlns:a14="http://schemas.microsoft.com/office/drawing/2010/main">
                  <a:noFill/>
                </a14:hiddenFill>
              </a:ext>
            </a:extLst>
          </p:spPr>
        </p:cxnSp>
        <p:sp>
          <p:nvSpPr>
            <p:cNvPr id="64532" name="Textfeld 31"/>
            <p:cNvSpPr txBox="1">
              <a:spLocks noChangeArrowheads="1"/>
            </p:cNvSpPr>
            <p:nvPr/>
          </p:nvSpPr>
          <p:spPr bwMode="auto">
            <a:xfrm>
              <a:off x="7524328" y="4797152"/>
              <a:ext cx="1296144" cy="43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buFont typeface="Times" charset="0"/>
                <a:buNone/>
              </a:pPr>
              <a:r>
                <a:rPr lang="de-DE" sz="1400" b="0"/>
                <a:t>Umsetzung/Leitung</a:t>
              </a:r>
            </a:p>
          </p:txBody>
        </p:sp>
        <p:cxnSp>
          <p:nvCxnSpPr>
            <p:cNvPr id="64533" name="Gerade Verbindung mit Pfeil 35"/>
            <p:cNvCxnSpPr>
              <a:cxnSpLocks noChangeShapeType="1"/>
            </p:cNvCxnSpPr>
            <p:nvPr/>
          </p:nvCxnSpPr>
          <p:spPr bwMode="auto">
            <a:xfrm flipV="1">
              <a:off x="4024462" y="5429152"/>
              <a:ext cx="0" cy="360040"/>
            </a:xfrm>
            <a:prstGeom prst="straightConnector1">
              <a:avLst/>
            </a:prstGeom>
            <a:noFill/>
            <a:ln w="57150">
              <a:solidFill>
                <a:srgbClr val="0080FF"/>
              </a:solidFill>
              <a:round/>
              <a:headEnd/>
              <a:tailEnd type="triangle" w="med" len="med"/>
            </a:ln>
            <a:extLst>
              <a:ext uri="{909E8E84-426E-40DD-AFC4-6F175D3DCCD1}">
                <a14:hiddenFill xmlns:a14="http://schemas.microsoft.com/office/drawing/2010/main">
                  <a:noFill/>
                </a14:hiddenFill>
              </a:ext>
            </a:extLst>
          </p:spPr>
        </p:cxnSp>
        <p:cxnSp>
          <p:nvCxnSpPr>
            <p:cNvPr id="64534" name="Gerade Verbindung mit Pfeil 36"/>
            <p:cNvCxnSpPr>
              <a:cxnSpLocks noChangeShapeType="1"/>
            </p:cNvCxnSpPr>
            <p:nvPr/>
          </p:nvCxnSpPr>
          <p:spPr bwMode="auto">
            <a:xfrm flipV="1">
              <a:off x="3669854" y="5429152"/>
              <a:ext cx="0" cy="360040"/>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04020B65-1091-2D49-900C-A0D7AF59F5D2}" type="slidenum">
              <a:rPr lang="de-DE" sz="900"/>
              <a:pPr algn="r">
                <a:lnSpc>
                  <a:spcPts val="1200"/>
                </a:lnSpc>
              </a:pPr>
              <a:t>27</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66563" name="Titel 1"/>
          <p:cNvSpPr>
            <a:spLocks noGrp="1"/>
          </p:cNvSpPr>
          <p:nvPr>
            <p:ph type="title" idx="4294967295"/>
          </p:nvPr>
        </p:nvSpPr>
        <p:spPr bwMode="auto">
          <a:xfrm>
            <a:off x="381000" y="104775"/>
            <a:ext cx="64944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Vertrauensleute sind Mittler zwischen Betrieb und Verwaltungsstelle</a:t>
            </a:r>
          </a:p>
        </p:txBody>
      </p:sp>
      <p:sp>
        <p:nvSpPr>
          <p:cNvPr id="7" name="Rectangle 3"/>
          <p:cNvSpPr>
            <a:spLocks noChangeArrowheads="1"/>
          </p:cNvSpPr>
          <p:nvPr/>
        </p:nvSpPr>
        <p:spPr bwMode="auto">
          <a:xfrm>
            <a:off x="782638" y="1600200"/>
            <a:ext cx="8037512"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defRPr/>
            </a:pPr>
            <a:r>
              <a:rPr lang="de-DE" sz="2000" dirty="0"/>
              <a:t>Örtliche Ebene / Verwaltungsstelle</a:t>
            </a:r>
          </a:p>
          <a:p>
            <a:pPr marL="342000" indent="-342000" eaLnBrk="0" hangingPunct="0">
              <a:lnSpc>
                <a:spcPct val="120000"/>
              </a:lnSpc>
              <a:spcAft>
                <a:spcPts val="600"/>
              </a:spcAft>
              <a:buClr>
                <a:srgbClr val="FF0000"/>
              </a:buClr>
              <a:buFont typeface="Wingdings" charset="0"/>
              <a:buChar char=""/>
              <a:defRPr/>
            </a:pPr>
            <a:r>
              <a:rPr lang="de-DE" sz="2000" b="0" dirty="0"/>
              <a:t>Die Verwaltungsstelle agiert als IG Metall vor Ort und ist hauptamtlich besetzt.</a:t>
            </a:r>
          </a:p>
          <a:p>
            <a:pPr marL="342000" indent="-342000" eaLnBrk="0" hangingPunct="0">
              <a:lnSpc>
                <a:spcPct val="120000"/>
              </a:lnSpc>
              <a:spcAft>
                <a:spcPts val="600"/>
              </a:spcAft>
              <a:buClr>
                <a:srgbClr val="FF0000"/>
              </a:buClr>
              <a:buFont typeface="Wingdings" charset="0"/>
              <a:buChar char=""/>
              <a:defRPr/>
            </a:pPr>
            <a:r>
              <a:rPr lang="de-DE" sz="2000" b="0" dirty="0"/>
              <a:t>Die Verwaltungsstelle entwickeln Angebote, die Ehrenamtliche motivieren, beteiligen und in ihrer Arbeit unterstützen.</a:t>
            </a:r>
          </a:p>
          <a:p>
            <a:pPr marL="342000" indent="-342000" eaLnBrk="0" hangingPunct="0">
              <a:lnSpc>
                <a:spcPct val="120000"/>
              </a:lnSpc>
              <a:spcAft>
                <a:spcPts val="600"/>
              </a:spcAft>
              <a:buClr>
                <a:srgbClr val="FF0000"/>
              </a:buClr>
              <a:buFont typeface="Wingdings" charset="0"/>
              <a:buChar char=""/>
              <a:defRPr/>
            </a:pPr>
            <a:r>
              <a:rPr lang="de-DE" sz="2000" b="0" dirty="0"/>
              <a:t>Mitglieder wählen Delegierte für Delegiertenversammlung („Parlament“ der Verwaltungsstelle).</a:t>
            </a:r>
          </a:p>
          <a:p>
            <a:pPr marL="342000" indent="-342000" eaLnBrk="0" hangingPunct="0">
              <a:lnSpc>
                <a:spcPct val="120000"/>
              </a:lnSpc>
              <a:buClr>
                <a:srgbClr val="FF0000"/>
              </a:buClr>
              <a:buFont typeface="Wingdings" charset="0"/>
              <a:buChar char=""/>
              <a:defRPr/>
            </a:pPr>
            <a:r>
              <a:rPr lang="de-DE" sz="2000" b="0" dirty="0"/>
              <a:t>Im Vertrauensleuteausschuss ... </a:t>
            </a:r>
          </a:p>
          <a:p>
            <a:pPr marL="342000" eaLnBrk="0" hangingPunct="0">
              <a:lnSpc>
                <a:spcPct val="120000"/>
              </a:lnSpc>
              <a:spcBef>
                <a:spcPts val="0"/>
              </a:spcBef>
              <a:buClr>
                <a:srgbClr val="FF0000"/>
              </a:buClr>
              <a:buFont typeface="Times" charset="0"/>
              <a:buNone/>
              <a:defRPr/>
            </a:pPr>
            <a:r>
              <a:rPr lang="de-DE" sz="2000" b="0" dirty="0"/>
              <a:t>... beraten sich Vertrauensleute aus allen örtlichen Betrieben,</a:t>
            </a:r>
          </a:p>
          <a:p>
            <a:pPr marL="342000" eaLnBrk="0" hangingPunct="0">
              <a:lnSpc>
                <a:spcPct val="120000"/>
              </a:lnSpc>
              <a:spcBef>
                <a:spcPts val="0"/>
              </a:spcBef>
              <a:buClr>
                <a:srgbClr val="FF0000"/>
              </a:buClr>
              <a:buFont typeface="Times" charset="0"/>
              <a:buNone/>
              <a:defRPr/>
            </a:pPr>
            <a:r>
              <a:rPr lang="de-DE" sz="2000" b="0" dirty="0"/>
              <a:t>... werden Vorschläge für Delegiertenversammlung erarbeitet,</a:t>
            </a:r>
          </a:p>
          <a:p>
            <a:pPr marL="342000" eaLnBrk="0" hangingPunct="0">
              <a:lnSpc>
                <a:spcPct val="120000"/>
              </a:lnSpc>
              <a:spcBef>
                <a:spcPts val="0"/>
              </a:spcBef>
              <a:spcAft>
                <a:spcPts val="600"/>
              </a:spcAft>
              <a:buClr>
                <a:srgbClr val="FF0000"/>
              </a:buClr>
              <a:buFont typeface="Times" charset="0"/>
              <a:buNone/>
              <a:defRPr/>
            </a:pPr>
            <a:r>
              <a:rPr lang="de-DE" sz="2000" b="0" dirty="0"/>
              <a:t>... werden Tarifforderungen und Empfehlungen diskutiert.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ung 7"/>
          <p:cNvGrpSpPr>
            <a:grpSpLocks/>
          </p:cNvGrpSpPr>
          <p:nvPr/>
        </p:nvGrpSpPr>
        <p:grpSpPr bwMode="auto">
          <a:xfrm>
            <a:off x="611188" y="1463675"/>
            <a:ext cx="8326437" cy="4703763"/>
            <a:chOff x="611560" y="1463378"/>
            <a:chExt cx="8326313" cy="4704060"/>
          </a:xfrm>
        </p:grpSpPr>
        <p:sp>
          <p:nvSpPr>
            <p:cNvPr id="68664" name="Abgerundetes Rechteck 26"/>
            <p:cNvSpPr>
              <a:spLocks noChangeArrowheads="1"/>
            </p:cNvSpPr>
            <p:nvPr/>
          </p:nvSpPr>
          <p:spPr bwMode="auto">
            <a:xfrm>
              <a:off x="611560" y="1463378"/>
              <a:ext cx="8326313" cy="4704060"/>
            </a:xfrm>
            <a:prstGeom prst="roundRect">
              <a:avLst>
                <a:gd name="adj" fmla="val 16667"/>
              </a:avLst>
            </a:prstGeom>
            <a:solidFill>
              <a:srgbClr val="FFC1C5"/>
            </a:solidFill>
            <a:ln w="28575">
              <a:solidFill>
                <a:srgbClr val="FF0000"/>
              </a:solidFill>
              <a:prstDash val="dash"/>
              <a:round/>
              <a:headEnd/>
              <a:tailEnd/>
            </a:ln>
          </p:spPr>
          <p:txBody>
            <a:bodyPr lIns="0" tIns="0" rIns="0" bIns="0"/>
            <a:lstStyle/>
            <a:p>
              <a:pPr>
                <a:buFont typeface="Times" charset="0"/>
                <a:buChar char="•"/>
              </a:pPr>
              <a:endParaRPr lang="de-DE"/>
            </a:p>
          </p:txBody>
        </p:sp>
        <p:sp>
          <p:nvSpPr>
            <p:cNvPr id="68665" name="Textfeld 33"/>
            <p:cNvSpPr txBox="1">
              <a:spLocks noChangeArrowheads="1"/>
            </p:cNvSpPr>
            <p:nvPr/>
          </p:nvSpPr>
          <p:spPr bwMode="auto">
            <a:xfrm>
              <a:off x="1161009" y="1487166"/>
              <a:ext cx="4320479" cy="3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buFont typeface="Times" charset="0"/>
                <a:buNone/>
              </a:pPr>
              <a:r>
                <a:rPr lang="de-DE" sz="1600">
                  <a:solidFill>
                    <a:srgbClr val="FF0000"/>
                  </a:solidFill>
                </a:rPr>
                <a:t>Örtliche Ebene / Verwaltungsstelle</a:t>
              </a:r>
            </a:p>
          </p:txBody>
        </p:sp>
      </p:grpSp>
      <p:sp>
        <p:nvSpPr>
          <p:cNvPr id="2" name="Abgerundetes Rechteck 1"/>
          <p:cNvSpPr>
            <a:spLocks noChangeArrowheads="1"/>
          </p:cNvSpPr>
          <p:nvPr/>
        </p:nvSpPr>
        <p:spPr bwMode="auto">
          <a:xfrm>
            <a:off x="2268538" y="4005263"/>
            <a:ext cx="3455987" cy="1874837"/>
          </a:xfrm>
          <a:prstGeom prst="roundRect">
            <a:avLst>
              <a:gd name="adj" fmla="val 16667"/>
            </a:avLst>
          </a:prstGeom>
          <a:solidFill>
            <a:srgbClr val="9DD5FF"/>
          </a:solidFill>
          <a:ln w="28575">
            <a:solidFill>
              <a:srgbClr val="0080FF"/>
            </a:solidFill>
            <a:prstDash val="dash"/>
            <a:round/>
            <a:headEnd/>
            <a:tailEnd/>
          </a:ln>
        </p:spPr>
        <p:txBody>
          <a:bodyPr lIns="0" tIns="0" rIns="0" bIns="0"/>
          <a:lstStyle/>
          <a:p>
            <a:pPr>
              <a:buFont typeface="Times" charset="0"/>
              <a:buChar char="•"/>
            </a:pPr>
            <a:endParaRPr lang="de-DE"/>
          </a:p>
        </p:txBody>
      </p:sp>
      <p:cxnSp>
        <p:nvCxnSpPr>
          <p:cNvPr id="57" name="Gerade Verbindung mit Pfeil 56"/>
          <p:cNvCxnSpPr>
            <a:cxnSpLocks noChangeShapeType="1"/>
          </p:cNvCxnSpPr>
          <p:nvPr/>
        </p:nvCxnSpPr>
        <p:spPr bwMode="auto">
          <a:xfrm flipH="1" flipV="1">
            <a:off x="3132138" y="3673475"/>
            <a:ext cx="1587" cy="1906588"/>
          </a:xfrm>
          <a:prstGeom prst="straightConnector1">
            <a:avLst/>
          </a:prstGeom>
          <a:noFill/>
          <a:ln w="57150">
            <a:solidFill>
              <a:srgbClr val="0080FF"/>
            </a:solidFill>
            <a:round/>
            <a:headEnd/>
            <a:tailEnd type="triangle" w="med" len="med"/>
          </a:ln>
          <a:extLst>
            <a:ext uri="{909E8E84-426E-40DD-AFC4-6F175D3DCCD1}">
              <a14:hiddenFill xmlns:a14="http://schemas.microsoft.com/office/drawing/2010/main">
                <a:noFill/>
              </a14:hiddenFill>
            </a:ext>
          </a:extLst>
        </p:spPr>
      </p:cxnSp>
      <p:cxnSp>
        <p:nvCxnSpPr>
          <p:cNvPr id="50" name="Gerade Verbindung mit Pfeil 49"/>
          <p:cNvCxnSpPr>
            <a:cxnSpLocks noChangeShapeType="1"/>
            <a:endCxn id="46" idx="2"/>
          </p:cNvCxnSpPr>
          <p:nvPr/>
        </p:nvCxnSpPr>
        <p:spPr bwMode="auto">
          <a:xfrm flipH="1" flipV="1">
            <a:off x="4859338" y="3681413"/>
            <a:ext cx="0" cy="1908175"/>
          </a:xfrm>
          <a:prstGeom prst="straightConnector1">
            <a:avLst/>
          </a:prstGeom>
          <a:noFill/>
          <a:ln w="57150">
            <a:solidFill>
              <a:srgbClr val="0080FF"/>
            </a:solidFill>
            <a:round/>
            <a:headEnd/>
            <a:tailEnd type="triangle" w="med" len="med"/>
          </a:ln>
          <a:extLst>
            <a:ext uri="{909E8E84-426E-40DD-AFC4-6F175D3DCCD1}">
              <a14:hiddenFill xmlns:a14="http://schemas.microsoft.com/office/drawing/2010/main">
                <a:noFill/>
              </a14:hiddenFill>
            </a:ext>
          </a:extLst>
        </p:spPr>
      </p:cxnSp>
      <p:sp>
        <p:nvSpPr>
          <p:cNvPr id="68613"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69B3D083-2535-DC41-8DB7-99FB96DC2CA1}" type="slidenum">
              <a:rPr lang="de-DE" sz="900"/>
              <a:pPr algn="r">
                <a:lnSpc>
                  <a:spcPts val="1200"/>
                </a:lnSpc>
              </a:pPr>
              <a:t>28</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68615" name="Titel 1"/>
          <p:cNvSpPr>
            <a:spLocks noGrp="1"/>
          </p:cNvSpPr>
          <p:nvPr>
            <p:ph type="title" idx="4294967295"/>
          </p:nvPr>
        </p:nvSpPr>
        <p:spPr bwMode="auto">
          <a:xfrm>
            <a:off x="381000" y="104775"/>
            <a:ext cx="64944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Vertrauensleute sind Mittler zwischen Betrieb und Verwaltungsstelle</a:t>
            </a:r>
          </a:p>
        </p:txBody>
      </p:sp>
      <p:grpSp>
        <p:nvGrpSpPr>
          <p:cNvPr id="4" name="Gruppierung 5"/>
          <p:cNvGrpSpPr>
            <a:grpSpLocks/>
          </p:cNvGrpSpPr>
          <p:nvPr/>
        </p:nvGrpSpPr>
        <p:grpSpPr bwMode="auto">
          <a:xfrm>
            <a:off x="107950" y="3716338"/>
            <a:ext cx="1439863" cy="1627187"/>
            <a:chOff x="107504" y="3717032"/>
            <a:chExt cx="1440160" cy="1626940"/>
          </a:xfrm>
        </p:grpSpPr>
        <p:sp>
          <p:nvSpPr>
            <p:cNvPr id="68657" name="Rechteck 16386"/>
            <p:cNvSpPr>
              <a:spLocks noChangeArrowheads="1"/>
            </p:cNvSpPr>
            <p:nvPr/>
          </p:nvSpPr>
          <p:spPr bwMode="auto">
            <a:xfrm>
              <a:off x="107504" y="3717032"/>
              <a:ext cx="1255440" cy="1626940"/>
            </a:xfrm>
            <a:prstGeom prst="rect">
              <a:avLst/>
            </a:prstGeom>
            <a:solidFill>
              <a:schemeClr val="bg1"/>
            </a:solidFill>
            <a:ln>
              <a:noFill/>
            </a:ln>
            <a:extLst>
              <a:ext uri="{91240B29-F687-4F45-9708-019B960494DF}">
                <a14:hiddenLine xmlns:a14="http://schemas.microsoft.com/office/drawing/2010/main" w="6350">
                  <a:solidFill>
                    <a:srgbClr val="000000"/>
                  </a:solidFill>
                  <a:round/>
                  <a:headEnd/>
                  <a:tailEnd/>
                </a14:hiddenLine>
              </a:ext>
            </a:extLst>
          </p:spPr>
          <p:txBody>
            <a:bodyPr lIns="0" tIns="0" rIns="0" bIns="0"/>
            <a:lstStyle/>
            <a:p>
              <a:pPr>
                <a:buFont typeface="Times" charset="0"/>
                <a:buChar char="•"/>
              </a:pPr>
              <a:endParaRPr lang="de-DE"/>
            </a:p>
          </p:txBody>
        </p:sp>
        <p:cxnSp>
          <p:nvCxnSpPr>
            <p:cNvPr id="68658" name="Gerade Verbindung mit Pfeil 22"/>
            <p:cNvCxnSpPr>
              <a:cxnSpLocks noChangeShapeType="1"/>
            </p:cNvCxnSpPr>
            <p:nvPr/>
          </p:nvCxnSpPr>
          <p:spPr bwMode="auto">
            <a:xfrm>
              <a:off x="138163" y="4076809"/>
              <a:ext cx="360040" cy="0"/>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68659" name="Textfeld 15"/>
            <p:cNvSpPr txBox="1">
              <a:spLocks noChangeArrowheads="1"/>
            </p:cNvSpPr>
            <p:nvPr/>
          </p:nvSpPr>
          <p:spPr bwMode="auto">
            <a:xfrm>
              <a:off x="570211" y="3932793"/>
              <a:ext cx="504056" cy="21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buFont typeface="Times" charset="0"/>
                <a:buNone/>
              </a:pPr>
              <a:r>
                <a:rPr lang="de-DE" sz="1400" b="0"/>
                <a:t>Wahl</a:t>
              </a:r>
            </a:p>
          </p:txBody>
        </p:sp>
        <p:cxnSp>
          <p:nvCxnSpPr>
            <p:cNvPr id="68660" name="Gerade Verbindung mit Pfeil 28"/>
            <p:cNvCxnSpPr>
              <a:cxnSpLocks noChangeShapeType="1"/>
            </p:cNvCxnSpPr>
            <p:nvPr/>
          </p:nvCxnSpPr>
          <p:spPr bwMode="auto">
            <a:xfrm>
              <a:off x="138163" y="4407867"/>
              <a:ext cx="360040" cy="0"/>
            </a:xfrm>
            <a:prstGeom prst="straightConnector1">
              <a:avLst/>
            </a:prstGeom>
            <a:noFill/>
            <a:ln w="57150">
              <a:solidFill>
                <a:srgbClr val="3366FF"/>
              </a:solidFill>
              <a:round/>
              <a:headEnd/>
              <a:tailEnd type="triangle" w="med" len="med"/>
            </a:ln>
            <a:extLst>
              <a:ext uri="{909E8E84-426E-40DD-AFC4-6F175D3DCCD1}">
                <a14:hiddenFill xmlns:a14="http://schemas.microsoft.com/office/drawing/2010/main">
                  <a:noFill/>
                </a14:hiddenFill>
              </a:ext>
            </a:extLst>
          </p:spPr>
        </p:cxnSp>
        <p:sp>
          <p:nvSpPr>
            <p:cNvPr id="68661" name="Textfeld 29"/>
            <p:cNvSpPr txBox="1">
              <a:spLocks noChangeArrowheads="1"/>
            </p:cNvSpPr>
            <p:nvPr/>
          </p:nvSpPr>
          <p:spPr bwMode="auto">
            <a:xfrm>
              <a:off x="570211" y="4263852"/>
              <a:ext cx="724917" cy="43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buFont typeface="Times" charset="0"/>
                <a:buNone/>
              </a:pPr>
              <a:r>
                <a:rPr lang="de-DE" sz="1400" b="0"/>
                <a:t>Willens-bildung</a:t>
              </a:r>
            </a:p>
          </p:txBody>
        </p:sp>
        <p:cxnSp>
          <p:nvCxnSpPr>
            <p:cNvPr id="68662" name="Gerade Verbindung mit Pfeil 30"/>
            <p:cNvCxnSpPr>
              <a:cxnSpLocks noChangeShapeType="1"/>
            </p:cNvCxnSpPr>
            <p:nvPr/>
          </p:nvCxnSpPr>
          <p:spPr bwMode="auto">
            <a:xfrm>
              <a:off x="138163" y="4911923"/>
              <a:ext cx="360040" cy="0"/>
            </a:xfrm>
            <a:prstGeom prst="straightConnector1">
              <a:avLst/>
            </a:prstGeom>
            <a:noFill/>
            <a:ln w="57150">
              <a:solidFill>
                <a:srgbClr val="008500"/>
              </a:solidFill>
              <a:round/>
              <a:headEnd/>
              <a:tailEnd type="triangle" w="med" len="med"/>
            </a:ln>
            <a:extLst>
              <a:ext uri="{909E8E84-426E-40DD-AFC4-6F175D3DCCD1}">
                <a14:hiddenFill xmlns:a14="http://schemas.microsoft.com/office/drawing/2010/main">
                  <a:noFill/>
                </a14:hiddenFill>
              </a:ext>
            </a:extLst>
          </p:spPr>
        </p:cxnSp>
        <p:sp>
          <p:nvSpPr>
            <p:cNvPr id="68663" name="Textfeld 31"/>
            <p:cNvSpPr txBox="1">
              <a:spLocks noChangeArrowheads="1"/>
            </p:cNvSpPr>
            <p:nvPr/>
          </p:nvSpPr>
          <p:spPr bwMode="auto">
            <a:xfrm>
              <a:off x="570211" y="4767908"/>
              <a:ext cx="977453" cy="43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buFont typeface="Times" charset="0"/>
                <a:buNone/>
              </a:pPr>
              <a:r>
                <a:rPr lang="de-DE" sz="1400" b="0"/>
                <a:t>Umsetz./Leitung</a:t>
              </a:r>
            </a:p>
          </p:txBody>
        </p:sp>
      </p:grpSp>
      <p:sp>
        <p:nvSpPr>
          <p:cNvPr id="44" name="Abgerundetes Rechteck 43"/>
          <p:cNvSpPr>
            <a:spLocks noChangeArrowheads="1"/>
          </p:cNvSpPr>
          <p:nvPr/>
        </p:nvSpPr>
        <p:spPr bwMode="auto">
          <a:xfrm>
            <a:off x="2386013" y="3357563"/>
            <a:ext cx="1463675" cy="315912"/>
          </a:xfrm>
          <a:prstGeom prst="roundRect">
            <a:avLst>
              <a:gd name="adj" fmla="val 16667"/>
            </a:avLst>
          </a:prstGeom>
          <a:solidFill>
            <a:schemeClr val="bg1"/>
          </a:solidFill>
          <a:ln w="9525">
            <a:solidFill>
              <a:schemeClr val="tx1"/>
            </a:solidFill>
            <a:round/>
            <a:headEnd/>
            <a:tailEnd/>
          </a:ln>
          <a:effectLst>
            <a:outerShdw dist="38100" dir="2700000" algn="tl" rotWithShape="0">
              <a:srgbClr val="808080">
                <a:alpha val="39998"/>
              </a:srgbClr>
            </a:outerShdw>
          </a:effectLst>
        </p:spPr>
        <p:txBody>
          <a:bodyPr lIns="0" tIns="0" rIns="0" bIns="0"/>
          <a:lstStyle/>
          <a:p>
            <a:pPr>
              <a:buFont typeface="Times" charset="0"/>
              <a:buChar char="•"/>
            </a:pPr>
            <a:endParaRPr lang="de-DE">
              <a:solidFill>
                <a:srgbClr val="008500"/>
              </a:solidFill>
            </a:endParaRPr>
          </a:p>
        </p:txBody>
      </p:sp>
      <p:sp>
        <p:nvSpPr>
          <p:cNvPr id="45" name="Textfeld 6"/>
          <p:cNvSpPr txBox="1">
            <a:spLocks noChangeArrowheads="1"/>
          </p:cNvSpPr>
          <p:nvPr/>
        </p:nvSpPr>
        <p:spPr bwMode="auto">
          <a:xfrm>
            <a:off x="2398713" y="3357563"/>
            <a:ext cx="1450975" cy="307975"/>
          </a:xfrm>
          <a:prstGeom prst="rect">
            <a:avLst/>
          </a:prstGeom>
          <a:solidFill>
            <a:srgbClr val="FFFFB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a:t>Ausschüsse</a:t>
            </a:r>
            <a:endParaRPr lang="de-DE" sz="1400" i="1"/>
          </a:p>
        </p:txBody>
      </p:sp>
      <p:sp>
        <p:nvSpPr>
          <p:cNvPr id="46" name="Abgerundetes Rechteck 45"/>
          <p:cNvSpPr>
            <a:spLocks noChangeArrowheads="1"/>
          </p:cNvSpPr>
          <p:nvPr/>
        </p:nvSpPr>
        <p:spPr bwMode="auto">
          <a:xfrm>
            <a:off x="4127500" y="3365500"/>
            <a:ext cx="1463675" cy="315913"/>
          </a:xfrm>
          <a:prstGeom prst="roundRect">
            <a:avLst>
              <a:gd name="adj" fmla="val 16667"/>
            </a:avLst>
          </a:prstGeom>
          <a:solidFill>
            <a:schemeClr val="bg1"/>
          </a:solidFill>
          <a:ln w="9525">
            <a:solidFill>
              <a:schemeClr val="tx1"/>
            </a:solidFill>
            <a:round/>
            <a:headEnd/>
            <a:tailEnd/>
          </a:ln>
          <a:effectLst>
            <a:outerShdw dist="38100" dir="2700000" algn="tl" rotWithShape="0">
              <a:srgbClr val="808080">
                <a:alpha val="39998"/>
              </a:srgbClr>
            </a:outerShdw>
          </a:effectLst>
        </p:spPr>
        <p:txBody>
          <a:bodyPr lIns="0" tIns="0" rIns="0" bIns="0"/>
          <a:lstStyle/>
          <a:p>
            <a:pPr>
              <a:buFont typeface="Times" charset="0"/>
              <a:buChar char="•"/>
            </a:pPr>
            <a:endParaRPr lang="de-DE">
              <a:solidFill>
                <a:srgbClr val="008500"/>
              </a:solidFill>
            </a:endParaRPr>
          </a:p>
        </p:txBody>
      </p:sp>
      <p:sp>
        <p:nvSpPr>
          <p:cNvPr id="47" name="Textfeld 6"/>
          <p:cNvSpPr txBox="1">
            <a:spLocks noChangeArrowheads="1"/>
          </p:cNvSpPr>
          <p:nvPr/>
        </p:nvSpPr>
        <p:spPr bwMode="auto">
          <a:xfrm>
            <a:off x="4140200" y="3365500"/>
            <a:ext cx="1450975" cy="307975"/>
          </a:xfrm>
          <a:prstGeom prst="rect">
            <a:avLst/>
          </a:prstGeom>
          <a:solidFill>
            <a:srgbClr val="FFFFB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a:t>Arbeitskreise</a:t>
            </a:r>
            <a:endParaRPr lang="de-DE" sz="1400" i="1"/>
          </a:p>
        </p:txBody>
      </p:sp>
      <p:sp>
        <p:nvSpPr>
          <p:cNvPr id="16386" name="Textfeld 16385"/>
          <p:cNvSpPr txBox="1">
            <a:spLocks noChangeArrowheads="1"/>
          </p:cNvSpPr>
          <p:nvPr/>
        </p:nvSpPr>
        <p:spPr bwMode="auto">
          <a:xfrm>
            <a:off x="3203575" y="3721100"/>
            <a:ext cx="1584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200" b="0"/>
              <a:t>arbeiten aktiv mit</a:t>
            </a:r>
          </a:p>
        </p:txBody>
      </p:sp>
      <p:cxnSp>
        <p:nvCxnSpPr>
          <p:cNvPr id="58" name="Gerade Verbindung mit Pfeil 57"/>
          <p:cNvCxnSpPr>
            <a:cxnSpLocks noChangeShapeType="1"/>
          </p:cNvCxnSpPr>
          <p:nvPr/>
        </p:nvCxnSpPr>
        <p:spPr bwMode="auto">
          <a:xfrm>
            <a:off x="3132138" y="2924175"/>
            <a:ext cx="0" cy="460375"/>
          </a:xfrm>
          <a:prstGeom prst="straightConnector1">
            <a:avLst/>
          </a:prstGeom>
          <a:noFill/>
          <a:ln w="57150">
            <a:solidFill>
              <a:srgbClr val="0080FF"/>
            </a:solidFill>
            <a:round/>
            <a:headEnd/>
            <a:tailEnd type="triangle" w="med" len="med"/>
          </a:ln>
          <a:extLst>
            <a:ext uri="{909E8E84-426E-40DD-AFC4-6F175D3DCCD1}">
              <a14:hiddenFill xmlns:a14="http://schemas.microsoft.com/office/drawing/2010/main">
                <a:noFill/>
              </a14:hiddenFill>
            </a:ext>
          </a:extLst>
        </p:spPr>
      </p:cxnSp>
      <p:cxnSp>
        <p:nvCxnSpPr>
          <p:cNvPr id="59" name="Gerade Verbindung mit Pfeil 58"/>
          <p:cNvCxnSpPr>
            <a:cxnSpLocks noChangeShapeType="1"/>
          </p:cNvCxnSpPr>
          <p:nvPr/>
        </p:nvCxnSpPr>
        <p:spPr bwMode="auto">
          <a:xfrm>
            <a:off x="4859338" y="2924175"/>
            <a:ext cx="0" cy="460375"/>
          </a:xfrm>
          <a:prstGeom prst="straightConnector1">
            <a:avLst/>
          </a:prstGeom>
          <a:noFill/>
          <a:ln w="57150">
            <a:solidFill>
              <a:srgbClr val="0080FF"/>
            </a:solidFill>
            <a:round/>
            <a:headEnd/>
            <a:tailEnd type="triangle" w="med" len="med"/>
          </a:ln>
          <a:extLst>
            <a:ext uri="{909E8E84-426E-40DD-AFC4-6F175D3DCCD1}">
              <a14:hiddenFill xmlns:a14="http://schemas.microsoft.com/office/drawing/2010/main">
                <a:noFill/>
              </a14:hiddenFill>
            </a:ext>
          </a:extLst>
        </p:spPr>
      </p:cxnSp>
      <p:sp>
        <p:nvSpPr>
          <p:cNvPr id="60" name="Textfeld 59"/>
          <p:cNvSpPr txBox="1">
            <a:spLocks noChangeArrowheads="1"/>
          </p:cNvSpPr>
          <p:nvPr/>
        </p:nvSpPr>
        <p:spPr bwMode="auto">
          <a:xfrm>
            <a:off x="3132138" y="3068638"/>
            <a:ext cx="168751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200" b="0"/>
              <a:t>initiiert</a:t>
            </a:r>
          </a:p>
        </p:txBody>
      </p:sp>
      <p:sp>
        <p:nvSpPr>
          <p:cNvPr id="68" name="Abgerundetes Rechteck 67"/>
          <p:cNvSpPr>
            <a:spLocks noChangeArrowheads="1"/>
          </p:cNvSpPr>
          <p:nvPr/>
        </p:nvSpPr>
        <p:spPr bwMode="auto">
          <a:xfrm>
            <a:off x="6156325" y="1916113"/>
            <a:ext cx="1511300" cy="1109662"/>
          </a:xfrm>
          <a:prstGeom prst="roundRect">
            <a:avLst>
              <a:gd name="adj" fmla="val 16667"/>
            </a:avLst>
          </a:prstGeom>
          <a:solidFill>
            <a:srgbClr val="FFFFB4"/>
          </a:solidFill>
          <a:ln w="9525">
            <a:solidFill>
              <a:schemeClr val="tx1"/>
            </a:solidFill>
            <a:round/>
            <a:headEnd/>
            <a:tailEnd/>
          </a:ln>
          <a:effectLst>
            <a:outerShdw dist="38100" dir="2700000" algn="tl" rotWithShape="0">
              <a:srgbClr val="808080">
                <a:alpha val="39998"/>
              </a:srgbClr>
            </a:outerShdw>
          </a:effectLst>
        </p:spPr>
        <p:txBody>
          <a:bodyPr lIns="0" tIns="0" rIns="0" bIns="0"/>
          <a:lstStyle/>
          <a:p>
            <a:pPr>
              <a:buFont typeface="Times" charset="0"/>
              <a:buChar char="•"/>
            </a:pPr>
            <a:endParaRPr lang="de-DE">
              <a:solidFill>
                <a:srgbClr val="008500"/>
              </a:solidFill>
            </a:endParaRPr>
          </a:p>
        </p:txBody>
      </p:sp>
      <p:sp>
        <p:nvSpPr>
          <p:cNvPr id="69" name="Textfeld 6"/>
          <p:cNvSpPr txBox="1">
            <a:spLocks noChangeArrowheads="1"/>
          </p:cNvSpPr>
          <p:nvPr/>
        </p:nvSpPr>
        <p:spPr bwMode="auto">
          <a:xfrm>
            <a:off x="6156325" y="1989138"/>
            <a:ext cx="15113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a:t>Verwaltungs-stelle</a:t>
            </a:r>
          </a:p>
          <a:p>
            <a:pPr algn="ctr" eaLnBrk="1" hangingPunct="1">
              <a:buFont typeface="Times" charset="0"/>
              <a:buNone/>
            </a:pPr>
            <a:r>
              <a:rPr lang="de-DE" sz="1400" b="0"/>
              <a:t>(hauptamtlich besetzt)</a:t>
            </a:r>
          </a:p>
        </p:txBody>
      </p:sp>
      <p:cxnSp>
        <p:nvCxnSpPr>
          <p:cNvPr id="70" name="Gerade Verbindung mit Pfeil 69"/>
          <p:cNvCxnSpPr>
            <a:cxnSpLocks noChangeShapeType="1"/>
          </p:cNvCxnSpPr>
          <p:nvPr/>
        </p:nvCxnSpPr>
        <p:spPr bwMode="auto">
          <a:xfrm>
            <a:off x="5580063" y="2060575"/>
            <a:ext cx="576262" cy="0"/>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72" name="Gerade Verbindung mit Pfeil 71"/>
          <p:cNvCxnSpPr>
            <a:cxnSpLocks noChangeShapeType="1"/>
          </p:cNvCxnSpPr>
          <p:nvPr/>
        </p:nvCxnSpPr>
        <p:spPr bwMode="auto">
          <a:xfrm>
            <a:off x="5580063" y="2276475"/>
            <a:ext cx="576262" cy="0"/>
          </a:xfrm>
          <a:prstGeom prst="straightConnector1">
            <a:avLst/>
          </a:prstGeom>
          <a:noFill/>
          <a:ln w="57150">
            <a:solidFill>
              <a:srgbClr val="0080FF"/>
            </a:solidFill>
            <a:round/>
            <a:headEnd/>
            <a:tailEnd type="triangle" w="med" len="med"/>
          </a:ln>
          <a:extLst>
            <a:ext uri="{909E8E84-426E-40DD-AFC4-6F175D3DCCD1}">
              <a14:hiddenFill xmlns:a14="http://schemas.microsoft.com/office/drawing/2010/main">
                <a:noFill/>
              </a14:hiddenFill>
            </a:ext>
          </a:extLst>
        </p:spPr>
      </p:cxnSp>
      <p:cxnSp>
        <p:nvCxnSpPr>
          <p:cNvPr id="73" name="Gerade Verbindung mit Pfeil 72"/>
          <p:cNvCxnSpPr>
            <a:cxnSpLocks noChangeShapeType="1"/>
          </p:cNvCxnSpPr>
          <p:nvPr/>
        </p:nvCxnSpPr>
        <p:spPr bwMode="auto">
          <a:xfrm>
            <a:off x="5580063" y="2852738"/>
            <a:ext cx="576262" cy="0"/>
          </a:xfrm>
          <a:prstGeom prst="straightConnector1">
            <a:avLst/>
          </a:prstGeom>
          <a:noFill/>
          <a:ln w="57150">
            <a:solidFill>
              <a:srgbClr val="008500"/>
            </a:solidFill>
            <a:round/>
            <a:headEnd/>
            <a:tailEnd type="triangle" w="med" len="med"/>
          </a:ln>
          <a:extLst>
            <a:ext uri="{909E8E84-426E-40DD-AFC4-6F175D3DCCD1}">
              <a14:hiddenFill xmlns:a14="http://schemas.microsoft.com/office/drawing/2010/main">
                <a:noFill/>
              </a14:hiddenFill>
            </a:ext>
          </a:extLst>
        </p:spPr>
      </p:cxnSp>
      <p:sp>
        <p:nvSpPr>
          <p:cNvPr id="75" name="Rectangle 3"/>
          <p:cNvSpPr>
            <a:spLocks noChangeArrowheads="1"/>
          </p:cNvSpPr>
          <p:nvPr/>
        </p:nvSpPr>
        <p:spPr bwMode="auto">
          <a:xfrm>
            <a:off x="6011863" y="3284538"/>
            <a:ext cx="29845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buFont typeface="Times" charset="0"/>
              <a:buNone/>
            </a:pPr>
            <a:r>
              <a:rPr lang="de-DE" sz="1400"/>
              <a:t>Unterstützung der VL-Arbeit</a:t>
            </a:r>
          </a:p>
          <a:p>
            <a:pPr eaLnBrk="0" hangingPunct="0">
              <a:spcBef>
                <a:spcPts val="600"/>
              </a:spcBef>
              <a:buClr>
                <a:srgbClr val="FF0000"/>
              </a:buClr>
              <a:buFont typeface="Wingdings" charset="0"/>
              <a:buChar char=""/>
            </a:pPr>
            <a:r>
              <a:rPr lang="de-DE" sz="1400" b="0"/>
              <a:t>„Hilfe zur Selbsthilfe“</a:t>
            </a:r>
          </a:p>
          <a:p>
            <a:pPr eaLnBrk="0" hangingPunct="0">
              <a:spcBef>
                <a:spcPts val="600"/>
              </a:spcBef>
              <a:buClr>
                <a:srgbClr val="FF0000"/>
              </a:buClr>
              <a:buFont typeface="Wingdings" charset="0"/>
              <a:buChar char=""/>
            </a:pPr>
            <a:r>
              <a:rPr lang="de-DE" sz="1400" b="0"/>
              <a:t>Organisation und Planung</a:t>
            </a:r>
          </a:p>
          <a:p>
            <a:pPr eaLnBrk="0" hangingPunct="0">
              <a:spcBef>
                <a:spcPts val="600"/>
              </a:spcBef>
              <a:buClr>
                <a:srgbClr val="FF0000"/>
              </a:buClr>
              <a:buFont typeface="Wingdings" charset="0"/>
              <a:buChar char=""/>
            </a:pPr>
            <a:r>
              <a:rPr lang="de-DE" sz="1400" b="0"/>
              <a:t>Angebote zur Beteiligung</a:t>
            </a:r>
          </a:p>
          <a:p>
            <a:pPr eaLnBrk="0" hangingPunct="0">
              <a:spcBef>
                <a:spcPts val="600"/>
              </a:spcBef>
              <a:buClr>
                <a:srgbClr val="FF0000"/>
              </a:buClr>
              <a:buFont typeface="Wingdings" charset="0"/>
              <a:buChar char=""/>
            </a:pPr>
            <a:r>
              <a:rPr lang="de-DE" sz="1400" b="0"/>
              <a:t>Erschließungsarbeit</a:t>
            </a:r>
          </a:p>
          <a:p>
            <a:pPr eaLnBrk="0" hangingPunct="0">
              <a:spcBef>
                <a:spcPts val="600"/>
              </a:spcBef>
              <a:buClr>
                <a:srgbClr val="FF0000"/>
              </a:buClr>
              <a:buFont typeface="Wingdings" charset="0"/>
              <a:buChar char=""/>
            </a:pPr>
            <a:r>
              <a:rPr lang="de-DE" sz="1400" b="0"/>
              <a:t>Jugendarbeit</a:t>
            </a:r>
          </a:p>
          <a:p>
            <a:pPr eaLnBrk="0" hangingPunct="0">
              <a:spcBef>
                <a:spcPts val="600"/>
              </a:spcBef>
              <a:buClr>
                <a:srgbClr val="FF0000"/>
              </a:buClr>
              <a:buFont typeface="Wingdings" charset="0"/>
              <a:buChar char=""/>
            </a:pPr>
            <a:r>
              <a:rPr lang="de-DE" sz="1400" b="0"/>
              <a:t>Bildungsarbeit / Konzepte</a:t>
            </a:r>
          </a:p>
          <a:p>
            <a:pPr eaLnBrk="0" hangingPunct="0">
              <a:spcBef>
                <a:spcPts val="600"/>
              </a:spcBef>
              <a:buClr>
                <a:srgbClr val="FF0000"/>
              </a:buClr>
              <a:buFont typeface="Wingdings" charset="0"/>
              <a:buChar char=""/>
            </a:pPr>
            <a:r>
              <a:rPr lang="de-DE" sz="1400" b="0"/>
              <a:t>Öffentlichkeitsarbeit / Vernetzung</a:t>
            </a:r>
          </a:p>
        </p:txBody>
      </p:sp>
      <p:cxnSp>
        <p:nvCxnSpPr>
          <p:cNvPr id="76" name="Gerade Verbindung mit Pfeil 75"/>
          <p:cNvCxnSpPr>
            <a:cxnSpLocks noChangeShapeType="1"/>
          </p:cNvCxnSpPr>
          <p:nvPr/>
        </p:nvCxnSpPr>
        <p:spPr bwMode="auto">
          <a:xfrm>
            <a:off x="6875463" y="3025775"/>
            <a:ext cx="0" cy="258763"/>
          </a:xfrm>
          <a:prstGeom prst="straightConnector1">
            <a:avLst/>
          </a:prstGeom>
          <a:noFill/>
          <a:ln w="57150">
            <a:solidFill>
              <a:srgbClr val="008500"/>
            </a:solidFill>
            <a:round/>
            <a:headEnd/>
            <a:tailEnd type="triangle" w="med" len="med"/>
          </a:ln>
          <a:extLst>
            <a:ext uri="{909E8E84-426E-40DD-AFC4-6F175D3DCCD1}">
              <a14:hiddenFill xmlns:a14="http://schemas.microsoft.com/office/drawing/2010/main">
                <a:noFill/>
              </a14:hiddenFill>
            </a:ext>
          </a:extLst>
        </p:spPr>
      </p:cxnSp>
      <p:grpSp>
        <p:nvGrpSpPr>
          <p:cNvPr id="5" name="Gruppierung 16394"/>
          <p:cNvGrpSpPr>
            <a:grpSpLocks/>
          </p:cNvGrpSpPr>
          <p:nvPr/>
        </p:nvGrpSpPr>
        <p:grpSpPr bwMode="auto">
          <a:xfrm>
            <a:off x="2411413" y="2708275"/>
            <a:ext cx="3168650" cy="360363"/>
            <a:chOff x="2411760" y="2924944"/>
            <a:chExt cx="3168352" cy="360040"/>
          </a:xfrm>
        </p:grpSpPr>
        <p:sp>
          <p:nvSpPr>
            <p:cNvPr id="68655" name="Abgerundetes Rechteck 41"/>
            <p:cNvSpPr>
              <a:spLocks noChangeArrowheads="1"/>
            </p:cNvSpPr>
            <p:nvPr/>
          </p:nvSpPr>
          <p:spPr bwMode="auto">
            <a:xfrm>
              <a:off x="2411760" y="2924944"/>
              <a:ext cx="3168352" cy="360040"/>
            </a:xfrm>
            <a:prstGeom prst="roundRect">
              <a:avLst>
                <a:gd name="adj" fmla="val 16667"/>
              </a:avLst>
            </a:prstGeom>
            <a:solidFill>
              <a:srgbClr val="FFFFB4"/>
            </a:solidFill>
            <a:ln w="9525">
              <a:solidFill>
                <a:schemeClr val="tx1"/>
              </a:solidFill>
              <a:round/>
              <a:headEnd/>
              <a:tailEnd/>
            </a:ln>
            <a:effectLst>
              <a:outerShdw dist="38100" dir="2700000" algn="tl" rotWithShape="0">
                <a:srgbClr val="808080">
                  <a:alpha val="39998"/>
                </a:srgbClr>
              </a:outerShdw>
            </a:effectLst>
          </p:spPr>
          <p:txBody>
            <a:bodyPr lIns="0" tIns="0" rIns="0" bIns="0"/>
            <a:lstStyle/>
            <a:p>
              <a:pPr>
                <a:buFont typeface="Times" charset="0"/>
                <a:buChar char="•"/>
              </a:pPr>
              <a:endParaRPr lang="de-DE">
                <a:solidFill>
                  <a:srgbClr val="008500"/>
                </a:solidFill>
              </a:endParaRPr>
            </a:p>
          </p:txBody>
        </p:sp>
        <p:sp>
          <p:nvSpPr>
            <p:cNvPr id="68656" name="Textfeld 6"/>
            <p:cNvSpPr txBox="1">
              <a:spLocks noChangeArrowheads="1"/>
            </p:cNvSpPr>
            <p:nvPr/>
          </p:nvSpPr>
          <p:spPr bwMode="auto">
            <a:xfrm>
              <a:off x="2483768" y="2924944"/>
              <a:ext cx="3024336" cy="30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a:t>Ortsvorstand (OV)</a:t>
              </a:r>
              <a:endParaRPr lang="de-DE" sz="1400" i="1"/>
            </a:p>
          </p:txBody>
        </p:sp>
      </p:grpSp>
      <p:cxnSp>
        <p:nvCxnSpPr>
          <p:cNvPr id="64" name="Gerade Verbindung mit Pfeil 63"/>
          <p:cNvCxnSpPr>
            <a:cxnSpLocks noChangeShapeType="1"/>
          </p:cNvCxnSpPr>
          <p:nvPr/>
        </p:nvCxnSpPr>
        <p:spPr bwMode="auto">
          <a:xfrm>
            <a:off x="3851275" y="2349500"/>
            <a:ext cx="0" cy="358775"/>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65" name="Gerade Verbindung mit Pfeil 64"/>
          <p:cNvCxnSpPr>
            <a:cxnSpLocks noChangeShapeType="1"/>
          </p:cNvCxnSpPr>
          <p:nvPr/>
        </p:nvCxnSpPr>
        <p:spPr bwMode="auto">
          <a:xfrm>
            <a:off x="4171950" y="2349500"/>
            <a:ext cx="0" cy="358775"/>
          </a:xfrm>
          <a:prstGeom prst="straightConnector1">
            <a:avLst/>
          </a:prstGeom>
          <a:noFill/>
          <a:ln w="57150">
            <a:solidFill>
              <a:srgbClr val="0080FF"/>
            </a:solidFill>
            <a:round/>
            <a:headEnd/>
            <a:tailEnd type="triangle" w="med" len="med"/>
          </a:ln>
          <a:extLst>
            <a:ext uri="{909E8E84-426E-40DD-AFC4-6F175D3DCCD1}">
              <a14:hiddenFill xmlns:a14="http://schemas.microsoft.com/office/drawing/2010/main">
                <a:noFill/>
              </a14:hiddenFill>
            </a:ext>
          </a:extLst>
        </p:spPr>
      </p:cxnSp>
      <p:sp>
        <p:nvSpPr>
          <p:cNvPr id="35" name="Abgerundetes Rechteck 34"/>
          <p:cNvSpPr>
            <a:spLocks noChangeArrowheads="1"/>
          </p:cNvSpPr>
          <p:nvPr/>
        </p:nvSpPr>
        <p:spPr bwMode="auto">
          <a:xfrm>
            <a:off x="1187450" y="1916113"/>
            <a:ext cx="4392613" cy="433387"/>
          </a:xfrm>
          <a:prstGeom prst="roundRect">
            <a:avLst>
              <a:gd name="adj" fmla="val 16667"/>
            </a:avLst>
          </a:prstGeom>
          <a:solidFill>
            <a:srgbClr val="FFFFB4"/>
          </a:solidFill>
          <a:ln w="9525">
            <a:solidFill>
              <a:schemeClr val="tx1"/>
            </a:solidFill>
            <a:round/>
            <a:headEnd/>
            <a:tailEnd/>
          </a:ln>
          <a:effectLst>
            <a:outerShdw dist="38100" dir="2700000" algn="tl" rotWithShape="0">
              <a:srgbClr val="808080">
                <a:alpha val="39998"/>
              </a:srgbClr>
            </a:outerShdw>
          </a:effectLst>
        </p:spPr>
        <p:txBody>
          <a:bodyPr lIns="0" tIns="0" rIns="0" bIns="0"/>
          <a:lstStyle/>
          <a:p>
            <a:pPr>
              <a:buFont typeface="Times" charset="0"/>
              <a:buChar char="•"/>
            </a:pPr>
            <a:endParaRPr lang="de-DE">
              <a:solidFill>
                <a:srgbClr val="008500"/>
              </a:solidFill>
            </a:endParaRPr>
          </a:p>
        </p:txBody>
      </p:sp>
      <p:sp>
        <p:nvSpPr>
          <p:cNvPr id="39" name="Textfeld 6"/>
          <p:cNvSpPr txBox="1">
            <a:spLocks noChangeArrowheads="1"/>
          </p:cNvSpPr>
          <p:nvPr/>
        </p:nvSpPr>
        <p:spPr bwMode="auto">
          <a:xfrm>
            <a:off x="1258888" y="1938338"/>
            <a:ext cx="4321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a:t>Delegiertenversammlung</a:t>
            </a:r>
            <a:endParaRPr lang="de-DE" sz="1400" i="1"/>
          </a:p>
        </p:txBody>
      </p:sp>
      <p:cxnSp>
        <p:nvCxnSpPr>
          <p:cNvPr id="40" name="Gerade Verbindung mit Pfeil 39"/>
          <p:cNvCxnSpPr>
            <a:cxnSpLocks noChangeShapeType="1"/>
          </p:cNvCxnSpPr>
          <p:nvPr/>
        </p:nvCxnSpPr>
        <p:spPr bwMode="auto">
          <a:xfrm flipV="1">
            <a:off x="1908175" y="2349500"/>
            <a:ext cx="0" cy="3228975"/>
          </a:xfrm>
          <a:prstGeom prst="straightConnector1">
            <a:avLst/>
          </a:prstGeom>
          <a:noFill/>
          <a:ln w="57150">
            <a:solidFill>
              <a:srgbClr val="0080FF"/>
            </a:solidFill>
            <a:round/>
            <a:headEnd/>
            <a:tailEnd type="triangle" w="med" len="med"/>
          </a:ln>
          <a:extLst>
            <a:ext uri="{909E8E84-426E-40DD-AFC4-6F175D3DCCD1}">
              <a14:hiddenFill xmlns:a14="http://schemas.microsoft.com/office/drawing/2010/main">
                <a:noFill/>
              </a14:hiddenFill>
            </a:ext>
          </a:extLst>
        </p:spPr>
      </p:cxnSp>
      <p:cxnSp>
        <p:nvCxnSpPr>
          <p:cNvPr id="41" name="Gerade Verbindung mit Pfeil 40"/>
          <p:cNvCxnSpPr>
            <a:cxnSpLocks noChangeShapeType="1"/>
          </p:cNvCxnSpPr>
          <p:nvPr/>
        </p:nvCxnSpPr>
        <p:spPr bwMode="auto">
          <a:xfrm flipH="1" flipV="1">
            <a:off x="1547813" y="2349500"/>
            <a:ext cx="4762" cy="3228975"/>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6" name="Gruppierung 6"/>
          <p:cNvGrpSpPr>
            <a:grpSpLocks/>
          </p:cNvGrpSpPr>
          <p:nvPr/>
        </p:nvGrpSpPr>
        <p:grpSpPr bwMode="auto">
          <a:xfrm>
            <a:off x="755650" y="4129088"/>
            <a:ext cx="7345363" cy="1822450"/>
            <a:chOff x="755576" y="4129361"/>
            <a:chExt cx="7344816" cy="1822049"/>
          </a:xfrm>
        </p:grpSpPr>
        <p:cxnSp>
          <p:nvCxnSpPr>
            <p:cNvPr id="68640" name="Gerade Verbindung mit Pfeil 32"/>
            <p:cNvCxnSpPr>
              <a:cxnSpLocks noChangeShapeType="1"/>
            </p:cNvCxnSpPr>
            <p:nvPr/>
          </p:nvCxnSpPr>
          <p:spPr bwMode="auto">
            <a:xfrm>
              <a:off x="4355976" y="4509120"/>
              <a:ext cx="0" cy="359619"/>
            </a:xfrm>
            <a:prstGeom prst="straightConnector1">
              <a:avLst/>
            </a:prstGeom>
            <a:noFill/>
            <a:ln w="57150">
              <a:solidFill>
                <a:srgbClr val="008500"/>
              </a:solidFill>
              <a:round/>
              <a:headEnd/>
              <a:tailEnd type="triangle" w="med" len="med"/>
            </a:ln>
            <a:extLst>
              <a:ext uri="{909E8E84-426E-40DD-AFC4-6F175D3DCCD1}">
                <a14:hiddenFill xmlns:a14="http://schemas.microsoft.com/office/drawing/2010/main">
                  <a:noFill/>
                </a14:hiddenFill>
              </a:ext>
            </a:extLst>
          </p:spPr>
        </p:cxnSp>
        <p:cxnSp>
          <p:nvCxnSpPr>
            <p:cNvPr id="68641" name="Gerade Verbindung mit Pfeil 37"/>
            <p:cNvCxnSpPr>
              <a:cxnSpLocks noChangeShapeType="1"/>
            </p:cNvCxnSpPr>
            <p:nvPr/>
          </p:nvCxnSpPr>
          <p:spPr bwMode="auto">
            <a:xfrm>
              <a:off x="4355976" y="5229200"/>
              <a:ext cx="0" cy="359619"/>
            </a:xfrm>
            <a:prstGeom prst="straightConnector1">
              <a:avLst/>
            </a:prstGeom>
            <a:noFill/>
            <a:ln w="57150">
              <a:solidFill>
                <a:srgbClr val="008500"/>
              </a:solidFill>
              <a:round/>
              <a:headEnd/>
              <a:tailEnd type="triangle" w="med" len="med"/>
            </a:ln>
            <a:extLst>
              <a:ext uri="{909E8E84-426E-40DD-AFC4-6F175D3DCCD1}">
                <a14:hiddenFill xmlns:a14="http://schemas.microsoft.com/office/drawing/2010/main">
                  <a:noFill/>
                </a14:hiddenFill>
              </a:ext>
            </a:extLst>
          </p:spPr>
        </p:cxnSp>
        <p:sp>
          <p:nvSpPr>
            <p:cNvPr id="68642" name="Abgerundetes Rechteck 12"/>
            <p:cNvSpPr>
              <a:spLocks noChangeArrowheads="1"/>
            </p:cNvSpPr>
            <p:nvPr/>
          </p:nvSpPr>
          <p:spPr bwMode="auto">
            <a:xfrm>
              <a:off x="2398517" y="4862625"/>
              <a:ext cx="3168414" cy="366631"/>
            </a:xfrm>
            <a:prstGeom prst="roundRect">
              <a:avLst>
                <a:gd name="adj" fmla="val 16667"/>
              </a:avLst>
            </a:prstGeom>
            <a:solidFill>
              <a:srgbClr val="FFFFB4"/>
            </a:solidFill>
            <a:ln w="9525">
              <a:solidFill>
                <a:schemeClr val="tx1"/>
              </a:solidFill>
              <a:round/>
              <a:headEnd/>
              <a:tailEnd/>
            </a:ln>
            <a:effectLst>
              <a:outerShdw dist="38100" dir="2700000" algn="tl" rotWithShape="0">
                <a:srgbClr val="808080">
                  <a:alpha val="39998"/>
                </a:srgbClr>
              </a:outerShdw>
            </a:effectLst>
          </p:spPr>
          <p:txBody>
            <a:bodyPr lIns="0" tIns="0" rIns="0" bIns="0"/>
            <a:lstStyle/>
            <a:p>
              <a:pPr>
                <a:buFont typeface="Times" charset="0"/>
                <a:buChar char="•"/>
              </a:pPr>
              <a:endParaRPr lang="de-DE">
                <a:solidFill>
                  <a:srgbClr val="008500"/>
                </a:solidFill>
              </a:endParaRPr>
            </a:p>
          </p:txBody>
        </p:sp>
        <p:sp>
          <p:nvSpPr>
            <p:cNvPr id="68643" name="Textfeld 6"/>
            <p:cNvSpPr txBox="1">
              <a:spLocks noChangeArrowheads="1"/>
            </p:cNvSpPr>
            <p:nvPr/>
          </p:nvSpPr>
          <p:spPr bwMode="auto">
            <a:xfrm>
              <a:off x="2469977" y="4881588"/>
              <a:ext cx="3024336" cy="30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a:t>Vertrauensleute (VL)</a:t>
              </a:r>
              <a:endParaRPr lang="de-DE" sz="1400" i="1"/>
            </a:p>
          </p:txBody>
        </p:sp>
        <p:grpSp>
          <p:nvGrpSpPr>
            <p:cNvPr id="68644" name="Gruppierung 16396"/>
            <p:cNvGrpSpPr>
              <a:grpSpLocks/>
            </p:cNvGrpSpPr>
            <p:nvPr/>
          </p:nvGrpSpPr>
          <p:grpSpPr bwMode="auto">
            <a:xfrm>
              <a:off x="2398517" y="4129361"/>
              <a:ext cx="3168414" cy="379329"/>
              <a:chOff x="2398517" y="4345385"/>
              <a:chExt cx="3168414" cy="379329"/>
            </a:xfrm>
          </p:grpSpPr>
          <p:sp>
            <p:nvSpPr>
              <p:cNvPr id="68653" name="Abgerundetes Rechteck 13"/>
              <p:cNvSpPr>
                <a:spLocks noChangeArrowheads="1"/>
              </p:cNvSpPr>
              <p:nvPr/>
            </p:nvSpPr>
            <p:spPr bwMode="auto">
              <a:xfrm>
                <a:off x="2398517" y="4345385"/>
                <a:ext cx="3168414" cy="379329"/>
              </a:xfrm>
              <a:prstGeom prst="roundRect">
                <a:avLst>
                  <a:gd name="adj" fmla="val 16667"/>
                </a:avLst>
              </a:prstGeom>
              <a:solidFill>
                <a:srgbClr val="FFFFB4"/>
              </a:solidFill>
              <a:ln w="9525">
                <a:solidFill>
                  <a:schemeClr val="tx1"/>
                </a:solidFill>
                <a:round/>
                <a:headEnd/>
                <a:tailEnd/>
              </a:ln>
              <a:effectLst>
                <a:outerShdw dist="38100" dir="2700000" algn="tl" rotWithShape="0">
                  <a:srgbClr val="808080">
                    <a:alpha val="39998"/>
                  </a:srgbClr>
                </a:outerShdw>
              </a:effectLst>
            </p:spPr>
            <p:txBody>
              <a:bodyPr lIns="0" tIns="0" rIns="0" bIns="0"/>
              <a:lstStyle/>
              <a:p>
                <a:pPr>
                  <a:buFont typeface="Times" charset="0"/>
                  <a:buChar char="•"/>
                </a:pPr>
                <a:endParaRPr lang="de-DE">
                  <a:solidFill>
                    <a:srgbClr val="008500"/>
                  </a:solidFill>
                </a:endParaRPr>
              </a:p>
            </p:txBody>
          </p:sp>
          <p:sp>
            <p:nvSpPr>
              <p:cNvPr id="68654" name="Textfeld 6"/>
              <p:cNvSpPr txBox="1">
                <a:spLocks noChangeArrowheads="1"/>
              </p:cNvSpPr>
              <p:nvPr/>
            </p:nvSpPr>
            <p:spPr bwMode="auto">
              <a:xfrm>
                <a:off x="2469977" y="4364261"/>
                <a:ext cx="3024336" cy="30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a:t>Vertrauenskörperleitung (VKL)</a:t>
                </a:r>
                <a:endParaRPr lang="de-DE" sz="1400" i="1"/>
              </a:p>
            </p:txBody>
          </p:sp>
        </p:grpSp>
        <p:sp>
          <p:nvSpPr>
            <p:cNvPr id="68645" name="Textfeld 2"/>
            <p:cNvSpPr txBox="1">
              <a:spLocks noChangeArrowheads="1"/>
            </p:cNvSpPr>
            <p:nvPr/>
          </p:nvSpPr>
          <p:spPr bwMode="auto">
            <a:xfrm>
              <a:off x="5724128" y="5612860"/>
              <a:ext cx="2376264" cy="33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buFont typeface="Times" charset="0"/>
                <a:buNone/>
              </a:pPr>
              <a:r>
                <a:rPr lang="de-DE" sz="1600">
                  <a:solidFill>
                    <a:srgbClr val="0080FF"/>
                  </a:solidFill>
                </a:rPr>
                <a:t>Betriebliche Ebene</a:t>
              </a:r>
            </a:p>
          </p:txBody>
        </p:sp>
        <p:cxnSp>
          <p:nvCxnSpPr>
            <p:cNvPr id="68646" name="Gerade Verbindung mit Pfeil 21"/>
            <p:cNvCxnSpPr>
              <a:cxnSpLocks noChangeShapeType="1"/>
            </p:cNvCxnSpPr>
            <p:nvPr/>
          </p:nvCxnSpPr>
          <p:spPr bwMode="auto">
            <a:xfrm flipV="1">
              <a:off x="3669854" y="4493048"/>
              <a:ext cx="0" cy="360040"/>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68647" name="Gerade Verbindung mit Pfeil 35"/>
            <p:cNvCxnSpPr>
              <a:cxnSpLocks noChangeShapeType="1"/>
            </p:cNvCxnSpPr>
            <p:nvPr/>
          </p:nvCxnSpPr>
          <p:spPr bwMode="auto">
            <a:xfrm flipV="1">
              <a:off x="4024462" y="5213128"/>
              <a:ext cx="0" cy="360040"/>
            </a:xfrm>
            <a:prstGeom prst="straightConnector1">
              <a:avLst/>
            </a:prstGeom>
            <a:noFill/>
            <a:ln w="57150">
              <a:solidFill>
                <a:srgbClr val="0080FF"/>
              </a:solidFill>
              <a:round/>
              <a:headEnd/>
              <a:tailEnd type="triangle" w="med" len="med"/>
            </a:ln>
            <a:extLst>
              <a:ext uri="{909E8E84-426E-40DD-AFC4-6F175D3DCCD1}">
                <a14:hiddenFill xmlns:a14="http://schemas.microsoft.com/office/drawing/2010/main">
                  <a:noFill/>
                </a14:hiddenFill>
              </a:ext>
            </a:extLst>
          </p:spPr>
        </p:cxnSp>
        <p:cxnSp>
          <p:nvCxnSpPr>
            <p:cNvPr id="68648" name="Gerade Verbindung mit Pfeil 36"/>
            <p:cNvCxnSpPr>
              <a:cxnSpLocks noChangeShapeType="1"/>
            </p:cNvCxnSpPr>
            <p:nvPr/>
          </p:nvCxnSpPr>
          <p:spPr bwMode="auto">
            <a:xfrm flipV="1">
              <a:off x="3669854" y="5213128"/>
              <a:ext cx="0" cy="360040"/>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68649" name="Gruppierung 16397"/>
            <p:cNvGrpSpPr>
              <a:grpSpLocks/>
            </p:cNvGrpSpPr>
            <p:nvPr/>
          </p:nvGrpSpPr>
          <p:grpSpPr bwMode="auto">
            <a:xfrm>
              <a:off x="755576" y="5589230"/>
              <a:ext cx="6480720" cy="362180"/>
              <a:chOff x="782638" y="5805265"/>
              <a:chExt cx="6453658" cy="346555"/>
            </a:xfrm>
          </p:grpSpPr>
          <p:sp>
            <p:nvSpPr>
              <p:cNvPr id="68651" name="Abgerundetes Rechteck 8"/>
              <p:cNvSpPr>
                <a:spLocks noChangeArrowheads="1"/>
              </p:cNvSpPr>
              <p:nvPr/>
            </p:nvSpPr>
            <p:spPr bwMode="auto">
              <a:xfrm>
                <a:off x="1187311" y="5805562"/>
                <a:ext cx="4392914" cy="346258"/>
              </a:xfrm>
              <a:prstGeom prst="roundRect">
                <a:avLst>
                  <a:gd name="adj" fmla="val 16667"/>
                </a:avLst>
              </a:prstGeom>
              <a:solidFill>
                <a:srgbClr val="FFFFB4"/>
              </a:solidFill>
              <a:ln w="9525">
                <a:solidFill>
                  <a:schemeClr val="tx1"/>
                </a:solidFill>
                <a:round/>
                <a:headEnd/>
                <a:tailEnd/>
              </a:ln>
              <a:effectLst>
                <a:outerShdw dist="38100" dir="2700000" algn="tl" rotWithShape="0">
                  <a:srgbClr val="808080">
                    <a:alpha val="39998"/>
                  </a:srgbClr>
                </a:outerShdw>
              </a:effectLst>
            </p:spPr>
            <p:txBody>
              <a:bodyPr lIns="0" tIns="0" rIns="0" bIns="0"/>
              <a:lstStyle/>
              <a:p>
                <a:pPr>
                  <a:buFont typeface="Times" charset="0"/>
                  <a:buChar char="•"/>
                </a:pPr>
                <a:endParaRPr lang="de-DE">
                  <a:solidFill>
                    <a:srgbClr val="008500"/>
                  </a:solidFill>
                </a:endParaRPr>
              </a:p>
            </p:txBody>
          </p:sp>
          <p:sp>
            <p:nvSpPr>
              <p:cNvPr id="68652" name="Textfeld 6"/>
              <p:cNvSpPr txBox="1">
                <a:spLocks noChangeArrowheads="1"/>
              </p:cNvSpPr>
              <p:nvPr/>
            </p:nvSpPr>
            <p:spPr bwMode="auto">
              <a:xfrm>
                <a:off x="782638" y="5805265"/>
                <a:ext cx="6453658" cy="29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a:t>Mitglieder der Verwaltungsstelle</a:t>
                </a:r>
                <a:endParaRPr lang="de-DE" sz="1400" i="1"/>
              </a:p>
            </p:txBody>
          </p:sp>
        </p:grpSp>
        <p:cxnSp>
          <p:nvCxnSpPr>
            <p:cNvPr id="68650" name="Gerade Verbindung mit Pfeil 20"/>
            <p:cNvCxnSpPr>
              <a:cxnSpLocks noChangeShapeType="1"/>
            </p:cNvCxnSpPr>
            <p:nvPr/>
          </p:nvCxnSpPr>
          <p:spPr bwMode="auto">
            <a:xfrm flipV="1">
              <a:off x="4024462" y="4493048"/>
              <a:ext cx="0" cy="360040"/>
            </a:xfrm>
            <a:prstGeom prst="straightConnector1">
              <a:avLst/>
            </a:prstGeom>
            <a:noFill/>
            <a:ln w="57150">
              <a:solidFill>
                <a:srgbClr val="0080FF"/>
              </a:solidFill>
              <a:round/>
              <a:headEnd/>
              <a:tailEnd type="triangle" w="med" len="me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386"/>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7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9"/>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5">
                                            <p:txEl>
                                              <p:pRg st="0" end="0"/>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5">
                                            <p:txEl>
                                              <p:pRg st="1" end="1"/>
                                            </p:txEl>
                                          </p:spTgt>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5">
                                            <p:txEl>
                                              <p:pRg st="2" end="2"/>
                                            </p:txEl>
                                          </p:spTgt>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5">
                                            <p:txEl>
                                              <p:pRg st="3" end="3"/>
                                            </p:txEl>
                                          </p:spTgt>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5">
                                            <p:txEl>
                                              <p:pRg st="4" end="4"/>
                                            </p:txEl>
                                          </p:spTgt>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5">
                                            <p:txEl>
                                              <p:pRg st="5" end="5"/>
                                            </p:txEl>
                                          </p:spTgt>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5">
                                            <p:txEl>
                                              <p:pRg st="6" end="6"/>
                                            </p:txEl>
                                          </p:spTgt>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4" grpId="0" animBg="1"/>
      <p:bldP spid="45" grpId="0" animBg="1"/>
      <p:bldP spid="46" grpId="0" animBg="1"/>
      <p:bldP spid="47" grpId="0" animBg="1"/>
      <p:bldP spid="16386" grpId="0"/>
      <p:bldP spid="60" grpId="0"/>
      <p:bldP spid="68" grpId="0" animBg="1"/>
      <p:bldP spid="69" grpId="0"/>
      <p:bldP spid="75" grpId="0" build="p"/>
      <p:bldP spid="35" grpId="0" animBg="1"/>
      <p:bldP spid="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51F8B2AE-9FBD-ED4A-AFF8-0E3811C2CAA2}" type="slidenum">
              <a:rPr lang="de-DE" sz="900"/>
              <a:pPr algn="r">
                <a:lnSpc>
                  <a:spcPts val="1200"/>
                </a:lnSpc>
              </a:pPr>
              <a:t>29</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70659" name="Text Box 9"/>
          <p:cNvSpPr txBox="1">
            <a:spLocks noChangeArrowheads="1"/>
          </p:cNvSpPr>
          <p:nvPr/>
        </p:nvSpPr>
        <p:spPr bwMode="auto">
          <a:xfrm>
            <a:off x="782638" y="1600200"/>
            <a:ext cx="8110537"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pPr>
            <a:r>
              <a:rPr lang="de-DE" sz="2000"/>
              <a:t>Die Vertrauensleute vertreten Interessen der Mitglieder und sind auf allen Ebenen der Willensbildung innerhalb der IG Metall aktiv.</a:t>
            </a:r>
          </a:p>
        </p:txBody>
      </p:sp>
      <p:sp>
        <p:nvSpPr>
          <p:cNvPr id="8" name="Rectangle 3"/>
          <p:cNvSpPr>
            <a:spLocks noChangeArrowheads="1"/>
          </p:cNvSpPr>
          <p:nvPr/>
        </p:nvSpPr>
        <p:spPr bwMode="auto">
          <a:xfrm>
            <a:off x="782638" y="2541588"/>
            <a:ext cx="8110537"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defRPr/>
            </a:pPr>
            <a:r>
              <a:rPr lang="de-DE" sz="2000" dirty="0"/>
              <a:t>Bezirkliche Ebene</a:t>
            </a:r>
          </a:p>
          <a:p>
            <a:pPr marL="342000" indent="-342000" eaLnBrk="0" hangingPunct="0">
              <a:lnSpc>
                <a:spcPct val="120000"/>
              </a:lnSpc>
              <a:spcAft>
                <a:spcPts val="600"/>
              </a:spcAft>
              <a:buClr>
                <a:srgbClr val="FF0000"/>
              </a:buClr>
              <a:buFont typeface="Wingdings" charset="0"/>
              <a:buChar char=""/>
              <a:defRPr/>
            </a:pPr>
            <a:r>
              <a:rPr lang="de-DE" sz="2000" b="0" dirty="0"/>
              <a:t>Vertrauensleute werden im Vertrauensleuteausschuss und anderen Ausschüssen und Arbeitskreisen aktiv.</a:t>
            </a:r>
          </a:p>
          <a:p>
            <a:pPr marL="342000" indent="-342000" eaLnBrk="0" hangingPunct="0">
              <a:lnSpc>
                <a:spcPct val="120000"/>
              </a:lnSpc>
              <a:spcAft>
                <a:spcPts val="600"/>
              </a:spcAft>
              <a:buClr>
                <a:srgbClr val="FF0000"/>
              </a:buClr>
              <a:buFont typeface="Wingdings" charset="0"/>
              <a:buChar char=""/>
              <a:defRPr/>
            </a:pPr>
            <a:r>
              <a:rPr lang="de-DE" sz="2000" b="0" dirty="0"/>
              <a:t>Vertrauensleute sind gewählte Delegierte der Bezirkskonferenz.</a:t>
            </a:r>
          </a:p>
        </p:txBody>
      </p:sp>
      <p:sp>
        <p:nvSpPr>
          <p:cNvPr id="70661" name="Titel 1"/>
          <p:cNvSpPr>
            <a:spLocks noGrp="1"/>
          </p:cNvSpPr>
          <p:nvPr>
            <p:ph type="title" idx="4294967295"/>
          </p:nvPr>
        </p:nvSpPr>
        <p:spPr bwMode="auto">
          <a:xfrm>
            <a:off x="381000" y="104775"/>
            <a:ext cx="64944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Vertrauensleute in der IG Metall</a:t>
            </a:r>
          </a:p>
        </p:txBody>
      </p:sp>
      <p:sp>
        <p:nvSpPr>
          <p:cNvPr id="7" name="Rectangle 3"/>
          <p:cNvSpPr>
            <a:spLocks noChangeArrowheads="1"/>
          </p:cNvSpPr>
          <p:nvPr/>
        </p:nvSpPr>
        <p:spPr bwMode="auto">
          <a:xfrm>
            <a:off x="782638" y="4414838"/>
            <a:ext cx="81105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defRPr/>
            </a:pPr>
            <a:r>
              <a:rPr lang="de-DE" sz="2000" dirty="0"/>
              <a:t>Vorstandsebene</a:t>
            </a:r>
          </a:p>
          <a:p>
            <a:pPr marL="342000" indent="-342000" eaLnBrk="0" hangingPunct="0">
              <a:lnSpc>
                <a:spcPct val="120000"/>
              </a:lnSpc>
              <a:spcAft>
                <a:spcPts val="600"/>
              </a:spcAft>
              <a:buClr>
                <a:srgbClr val="FF0000"/>
              </a:buClr>
              <a:buFont typeface="Wingdings" charset="0"/>
              <a:buChar char=""/>
              <a:defRPr/>
            </a:pPr>
            <a:r>
              <a:rPr lang="de-DE" sz="2000" b="0" dirty="0"/>
              <a:t>Vertrauensleute werden im Vertrauensleuteausschuss und anderen Ausschüssen und Arbeitskreisen auf Vorstandsebene aktiv.</a:t>
            </a:r>
          </a:p>
          <a:p>
            <a:pPr marL="342000" indent="-342000" eaLnBrk="0" hangingPunct="0">
              <a:lnSpc>
                <a:spcPct val="120000"/>
              </a:lnSpc>
              <a:spcAft>
                <a:spcPts val="600"/>
              </a:spcAft>
              <a:buClr>
                <a:srgbClr val="FF0000"/>
              </a:buClr>
              <a:buFont typeface="Wingdings" charset="0"/>
              <a:buChar char=""/>
              <a:defRPr/>
            </a:pPr>
            <a:r>
              <a:rPr lang="de-DE" sz="2000" b="0" dirty="0"/>
              <a:t>Vertrauensleute sind gewählte Delegierte des Gewerkschaftstages.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liennummernplatzhalter 3"/>
          <p:cNvSpPr txBox="1">
            <a:spLocks noGrp="1"/>
          </p:cNvSpPr>
          <p:nvPr/>
        </p:nvSpPr>
        <p:spPr bwMode="auto">
          <a:xfrm>
            <a:off x="8756650" y="6589713"/>
            <a:ext cx="635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D79391A2-41B2-2C41-9512-5F81CB1E44A0}" type="slidenum">
              <a:rPr lang="de-DE" sz="900"/>
              <a:pPr algn="r">
                <a:lnSpc>
                  <a:spcPts val="1200"/>
                </a:lnSpc>
              </a:pPr>
              <a:t>3</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19459" name="Rectangle 3"/>
          <p:cNvSpPr>
            <a:spLocks noChangeArrowheads="1"/>
          </p:cNvSpPr>
          <p:nvPr/>
        </p:nvSpPr>
        <p:spPr bwMode="auto">
          <a:xfrm>
            <a:off x="782638" y="2133600"/>
            <a:ext cx="7986712"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42000" indent="-342000" eaLnBrk="0" hangingPunct="0">
              <a:lnSpc>
                <a:spcPct val="120000"/>
              </a:lnSpc>
              <a:spcAft>
                <a:spcPts val="300"/>
              </a:spcAft>
              <a:buClr>
                <a:srgbClr val="FF0000"/>
              </a:buClr>
              <a:buFont typeface="Wingdings" charset="0"/>
              <a:buChar char=""/>
              <a:tabLst>
                <a:tab pos="482600" algn="l"/>
              </a:tabLst>
            </a:pPr>
            <a:r>
              <a:rPr lang="de-DE" sz="2000" b="0" dirty="0"/>
              <a:t>Vertrauensleutearbeit hat Geschichte</a:t>
            </a:r>
          </a:p>
          <a:p>
            <a:pPr marL="342000" indent="-342000" eaLnBrk="0" hangingPunct="0">
              <a:lnSpc>
                <a:spcPct val="120000"/>
              </a:lnSpc>
              <a:spcAft>
                <a:spcPts val="300"/>
              </a:spcAft>
              <a:buClr>
                <a:srgbClr val="FF0000"/>
              </a:buClr>
              <a:buFont typeface="Wingdings" charset="0"/>
              <a:buChar char=""/>
              <a:tabLst>
                <a:tab pos="482600" algn="l"/>
              </a:tabLst>
            </a:pPr>
            <a:r>
              <a:rPr lang="de-DE" sz="2000" b="0" dirty="0"/>
              <a:t>Der gewerkschaftliche Betriebsplan</a:t>
            </a:r>
          </a:p>
          <a:p>
            <a:pPr marL="342000" indent="-342000" eaLnBrk="0" hangingPunct="0">
              <a:lnSpc>
                <a:spcPct val="120000"/>
              </a:lnSpc>
              <a:spcAft>
                <a:spcPts val="300"/>
              </a:spcAft>
              <a:buClr>
                <a:srgbClr val="FF0000"/>
              </a:buClr>
              <a:buFont typeface="Wingdings" charset="0"/>
              <a:buChar char=""/>
              <a:tabLst>
                <a:tab pos="482600" algn="l"/>
              </a:tabLst>
            </a:pPr>
            <a:r>
              <a:rPr lang="de-DE" sz="2000" b="0" dirty="0"/>
              <a:t>Erweiterter gewerkschaftlicher Betriebsbegriff</a:t>
            </a:r>
          </a:p>
          <a:p>
            <a:pPr marL="342000" indent="-342000" eaLnBrk="0" hangingPunct="0">
              <a:lnSpc>
                <a:spcPct val="120000"/>
              </a:lnSpc>
              <a:spcAft>
                <a:spcPts val="300"/>
              </a:spcAft>
              <a:buClr>
                <a:srgbClr val="FF0000"/>
              </a:buClr>
              <a:buFont typeface="Wingdings" charset="0"/>
              <a:buChar char=""/>
              <a:tabLst>
                <a:tab pos="482600" algn="l"/>
              </a:tabLst>
            </a:pPr>
            <a:r>
              <a:rPr lang="de-DE" sz="2000" b="0" dirty="0"/>
              <a:t>Vertrauensleute und Bildungsberatung</a:t>
            </a:r>
          </a:p>
          <a:p>
            <a:pPr marL="342000" indent="-342000" eaLnBrk="0" hangingPunct="0">
              <a:lnSpc>
                <a:spcPct val="120000"/>
              </a:lnSpc>
              <a:spcAft>
                <a:spcPts val="300"/>
              </a:spcAft>
              <a:buClr>
                <a:srgbClr val="FF0000"/>
              </a:buClr>
              <a:buFont typeface="Wingdings" charset="0"/>
              <a:buChar char=""/>
              <a:tabLst>
                <a:tab pos="482600" algn="l"/>
              </a:tabLst>
            </a:pPr>
            <a:r>
              <a:rPr lang="de-DE" sz="2000" b="0" dirty="0"/>
              <a:t>Vertrauensleutewahlen</a:t>
            </a:r>
          </a:p>
          <a:p>
            <a:pPr marL="342000" indent="-342000" eaLnBrk="0" hangingPunct="0">
              <a:lnSpc>
                <a:spcPct val="120000"/>
              </a:lnSpc>
              <a:spcAft>
                <a:spcPts val="300"/>
              </a:spcAft>
              <a:buClr>
                <a:srgbClr val="FF0000"/>
              </a:buClr>
              <a:buFont typeface="Wingdings" charset="0"/>
              <a:buChar char=""/>
              <a:tabLst>
                <a:tab pos="482600" algn="l"/>
              </a:tabLst>
            </a:pPr>
            <a:r>
              <a:rPr lang="de-DE" sz="2000" b="0" dirty="0"/>
              <a:t>Gewerkschaftliche Öffentlichkeitsarbeit</a:t>
            </a:r>
          </a:p>
          <a:p>
            <a:pPr marL="342000" indent="-342000" eaLnBrk="0" hangingPunct="0">
              <a:lnSpc>
                <a:spcPct val="120000"/>
              </a:lnSpc>
              <a:spcAft>
                <a:spcPts val="300"/>
              </a:spcAft>
              <a:buClr>
                <a:srgbClr val="FF0000"/>
              </a:buClr>
              <a:buFont typeface="Wingdings" charset="0"/>
              <a:buChar char=""/>
              <a:tabLst>
                <a:tab pos="482600" algn="l"/>
              </a:tabLst>
            </a:pPr>
            <a:r>
              <a:rPr lang="de-DE" sz="2000" b="0" dirty="0"/>
              <a:t>Gewerkschaftliche Kulturarbeit</a:t>
            </a:r>
          </a:p>
          <a:p>
            <a:pPr marL="342000" indent="-342000" eaLnBrk="0" hangingPunct="0">
              <a:lnSpc>
                <a:spcPct val="120000"/>
              </a:lnSpc>
              <a:spcAft>
                <a:spcPts val="300"/>
              </a:spcAft>
              <a:buClr>
                <a:srgbClr val="FF0000"/>
              </a:buClr>
              <a:buFont typeface="Wingdings" charset="0"/>
              <a:buChar char=""/>
              <a:tabLst>
                <a:tab pos="482600" algn="l"/>
              </a:tabLst>
            </a:pPr>
            <a:r>
              <a:rPr lang="de-DE" sz="2000" b="0" dirty="0"/>
              <a:t>Betriebsversammlung</a:t>
            </a:r>
          </a:p>
        </p:txBody>
      </p:sp>
      <p:sp>
        <p:nvSpPr>
          <p:cNvPr id="19460" name="Text Box 9"/>
          <p:cNvSpPr txBox="1">
            <a:spLocks noChangeArrowheads="1"/>
          </p:cNvSpPr>
          <p:nvPr/>
        </p:nvSpPr>
        <p:spPr bwMode="auto">
          <a:xfrm>
            <a:off x="817563" y="1600200"/>
            <a:ext cx="4648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lnSpc>
                <a:spcPts val="2700"/>
              </a:lnSpc>
            </a:pPr>
            <a:r>
              <a:rPr lang="de-DE" sz="2000"/>
              <a:t>Überblick – vertiefende Themen:</a:t>
            </a:r>
          </a:p>
        </p:txBody>
      </p:sp>
      <p:sp>
        <p:nvSpPr>
          <p:cNvPr id="19461" name="Titel 2"/>
          <p:cNvSpPr>
            <a:spLocks noGrp="1"/>
          </p:cNvSpPr>
          <p:nvPr>
            <p:ph type="title" idx="4294967295"/>
          </p:nvPr>
        </p:nvSpPr>
        <p:spPr bwMode="auto">
          <a:xfrm>
            <a:off x="381000" y="104775"/>
            <a:ext cx="62785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Nah dran und kompetent Vertrauensleute in der IG Metall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7A9AD9F7-0D21-D245-A2D0-D81AD42CAF24}" type="slidenum">
              <a:rPr lang="de-DE" sz="900"/>
              <a:pPr algn="r">
                <a:lnSpc>
                  <a:spcPts val="1200"/>
                </a:lnSpc>
              </a:pPr>
              <a:t>30</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72707" name="Text Box 9"/>
          <p:cNvSpPr txBox="1">
            <a:spLocks noChangeArrowheads="1"/>
          </p:cNvSpPr>
          <p:nvPr/>
        </p:nvSpPr>
        <p:spPr bwMode="auto">
          <a:xfrm>
            <a:off x="782638" y="1600200"/>
            <a:ext cx="774858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pPr>
            <a:r>
              <a:rPr lang="de-DE" sz="2000"/>
              <a:t>Demokratischer Aufbau der IG Metall</a:t>
            </a:r>
          </a:p>
        </p:txBody>
      </p:sp>
      <p:sp>
        <p:nvSpPr>
          <p:cNvPr id="72708" name="Titel 1"/>
          <p:cNvSpPr>
            <a:spLocks noGrp="1"/>
          </p:cNvSpPr>
          <p:nvPr>
            <p:ph type="title" idx="4294967295"/>
          </p:nvPr>
        </p:nvSpPr>
        <p:spPr bwMode="auto">
          <a:xfrm>
            <a:off x="381000" y="104775"/>
            <a:ext cx="64944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Vertrauensleute in der IG Metall</a:t>
            </a:r>
          </a:p>
        </p:txBody>
      </p:sp>
      <p:grpSp>
        <p:nvGrpSpPr>
          <p:cNvPr id="72709" name="Gruppierung 24"/>
          <p:cNvGrpSpPr>
            <a:grpSpLocks/>
          </p:cNvGrpSpPr>
          <p:nvPr/>
        </p:nvGrpSpPr>
        <p:grpSpPr bwMode="auto">
          <a:xfrm>
            <a:off x="7196138" y="1341438"/>
            <a:ext cx="1941512" cy="708025"/>
            <a:chOff x="6948264" y="1340768"/>
            <a:chExt cx="1941736" cy="708310"/>
          </a:xfrm>
        </p:grpSpPr>
        <p:sp>
          <p:nvSpPr>
            <p:cNvPr id="72770" name="Textfeld 31"/>
            <p:cNvSpPr txBox="1">
              <a:spLocks noChangeArrowheads="1"/>
            </p:cNvSpPr>
            <p:nvPr/>
          </p:nvSpPr>
          <p:spPr bwMode="auto">
            <a:xfrm>
              <a:off x="7596336" y="1340768"/>
              <a:ext cx="1293664" cy="70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lnSpc>
                  <a:spcPct val="110000"/>
                </a:lnSpc>
                <a:buFont typeface="Times" charset="0"/>
                <a:buNone/>
              </a:pPr>
              <a:r>
                <a:rPr lang="de-DE" sz="1400" b="0"/>
                <a:t>Willensbildung</a:t>
              </a:r>
            </a:p>
            <a:p>
              <a:pPr eaLnBrk="1" hangingPunct="1">
                <a:lnSpc>
                  <a:spcPct val="110000"/>
                </a:lnSpc>
                <a:buFont typeface="Times" charset="0"/>
                <a:buNone/>
              </a:pPr>
              <a:r>
                <a:rPr lang="de-DE" sz="1400" b="0"/>
                <a:t>Umsetzung</a:t>
              </a:r>
            </a:p>
            <a:p>
              <a:pPr eaLnBrk="1" hangingPunct="1">
                <a:lnSpc>
                  <a:spcPct val="110000"/>
                </a:lnSpc>
                <a:buFont typeface="Times" charset="0"/>
                <a:buNone/>
              </a:pPr>
              <a:r>
                <a:rPr lang="de-DE" sz="1400" b="0"/>
                <a:t>Kontrolle</a:t>
              </a:r>
            </a:p>
          </p:txBody>
        </p:sp>
        <p:sp>
          <p:nvSpPr>
            <p:cNvPr id="72771" name="Abgerundetes Rechteck 45"/>
            <p:cNvSpPr>
              <a:spLocks noChangeArrowheads="1"/>
            </p:cNvSpPr>
            <p:nvPr/>
          </p:nvSpPr>
          <p:spPr bwMode="auto">
            <a:xfrm>
              <a:off x="6948264" y="1844208"/>
              <a:ext cx="489006" cy="120699"/>
            </a:xfrm>
            <a:prstGeom prst="roundRect">
              <a:avLst>
                <a:gd name="adj" fmla="val 16667"/>
              </a:avLst>
            </a:prstGeom>
            <a:solidFill>
              <a:srgbClr val="FFFFFF"/>
            </a:solidFill>
            <a:ln w="57150">
              <a:solidFill>
                <a:srgbClr val="606060"/>
              </a:solidFill>
              <a:round/>
              <a:headEnd/>
              <a:tailEnd/>
            </a:ln>
            <a:effectLst>
              <a:outerShdw dist="38100" dir="2700000" algn="tl" rotWithShape="0">
                <a:srgbClr val="808080">
                  <a:alpha val="39998"/>
                </a:srgbClr>
              </a:outerShdw>
            </a:effectLst>
          </p:spPr>
          <p:txBody>
            <a:bodyPr lIns="0" tIns="0" rIns="0" bIns="0"/>
            <a:lstStyle/>
            <a:p>
              <a:pPr>
                <a:buFont typeface="Times" charset="0"/>
                <a:buChar char="•"/>
              </a:pPr>
              <a:endParaRPr lang="de-DE">
                <a:solidFill>
                  <a:srgbClr val="008500"/>
                </a:solidFill>
              </a:endParaRPr>
            </a:p>
          </p:txBody>
        </p:sp>
        <p:sp>
          <p:nvSpPr>
            <p:cNvPr id="72772" name="Abgerundetes Rechteck 46"/>
            <p:cNvSpPr>
              <a:spLocks noChangeArrowheads="1"/>
            </p:cNvSpPr>
            <p:nvPr/>
          </p:nvSpPr>
          <p:spPr bwMode="auto">
            <a:xfrm>
              <a:off x="6948264" y="1628221"/>
              <a:ext cx="489006" cy="120699"/>
            </a:xfrm>
            <a:prstGeom prst="roundRect">
              <a:avLst>
                <a:gd name="adj" fmla="val 16667"/>
              </a:avLst>
            </a:prstGeom>
            <a:solidFill>
              <a:srgbClr val="FFFFFF"/>
            </a:solidFill>
            <a:ln w="57150">
              <a:solidFill>
                <a:srgbClr val="FF0000"/>
              </a:solidFill>
              <a:round/>
              <a:headEnd/>
              <a:tailEnd/>
            </a:ln>
            <a:effectLst>
              <a:outerShdw dist="38100" dir="2700000" algn="tl" rotWithShape="0">
                <a:srgbClr val="808080">
                  <a:alpha val="39998"/>
                </a:srgbClr>
              </a:outerShdw>
            </a:effectLst>
          </p:spPr>
          <p:txBody>
            <a:bodyPr lIns="0" tIns="0" rIns="0" bIns="0"/>
            <a:lstStyle/>
            <a:p>
              <a:pPr>
                <a:buFont typeface="Times" charset="0"/>
                <a:buChar char="•"/>
              </a:pPr>
              <a:endParaRPr lang="de-DE">
                <a:solidFill>
                  <a:srgbClr val="008500"/>
                </a:solidFill>
              </a:endParaRPr>
            </a:p>
          </p:txBody>
        </p:sp>
        <p:sp>
          <p:nvSpPr>
            <p:cNvPr id="72773" name="Abgerundetes Rechteck 47"/>
            <p:cNvSpPr>
              <a:spLocks noChangeArrowheads="1"/>
            </p:cNvSpPr>
            <p:nvPr/>
          </p:nvSpPr>
          <p:spPr bwMode="auto">
            <a:xfrm>
              <a:off x="6948264" y="1412234"/>
              <a:ext cx="489006" cy="120699"/>
            </a:xfrm>
            <a:prstGeom prst="roundRect">
              <a:avLst>
                <a:gd name="adj" fmla="val 16667"/>
              </a:avLst>
            </a:prstGeom>
            <a:solidFill>
              <a:srgbClr val="FFFFFF"/>
            </a:solidFill>
            <a:ln w="57150">
              <a:solidFill>
                <a:srgbClr val="3366FF"/>
              </a:solidFill>
              <a:round/>
              <a:headEnd/>
              <a:tailEnd/>
            </a:ln>
            <a:effectLst>
              <a:outerShdw dist="38100" dir="2700000" algn="tl" rotWithShape="0">
                <a:srgbClr val="808080">
                  <a:alpha val="39998"/>
                </a:srgbClr>
              </a:outerShdw>
            </a:effectLst>
          </p:spPr>
          <p:txBody>
            <a:bodyPr lIns="0" tIns="0" rIns="0" bIns="0"/>
            <a:lstStyle/>
            <a:p>
              <a:pPr>
                <a:buFont typeface="Times" charset="0"/>
                <a:buChar char="•"/>
              </a:pPr>
              <a:endParaRPr lang="de-DE">
                <a:solidFill>
                  <a:srgbClr val="008500"/>
                </a:solidFill>
              </a:endParaRPr>
            </a:p>
          </p:txBody>
        </p:sp>
      </p:grpSp>
      <p:sp>
        <p:nvSpPr>
          <p:cNvPr id="35" name="Rechteck 34"/>
          <p:cNvSpPr>
            <a:spLocks noChangeArrowheads="1"/>
          </p:cNvSpPr>
          <p:nvPr/>
        </p:nvSpPr>
        <p:spPr bwMode="auto">
          <a:xfrm>
            <a:off x="782638" y="4870450"/>
            <a:ext cx="8107362" cy="1368425"/>
          </a:xfrm>
          <a:prstGeom prst="rect">
            <a:avLst/>
          </a:prstGeom>
          <a:solidFill>
            <a:srgbClr val="FFC1C5"/>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buFont typeface="Times" charset="0"/>
              <a:buChar char="•"/>
            </a:pPr>
            <a:endParaRPr lang="de-DE"/>
          </a:p>
        </p:txBody>
      </p:sp>
      <p:sp>
        <p:nvSpPr>
          <p:cNvPr id="39" name="Rectangle 3"/>
          <p:cNvSpPr>
            <a:spLocks noChangeArrowheads="1"/>
          </p:cNvSpPr>
          <p:nvPr/>
        </p:nvSpPr>
        <p:spPr bwMode="auto">
          <a:xfrm>
            <a:off x="814388" y="4843463"/>
            <a:ext cx="18875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pPr>
            <a:r>
              <a:rPr lang="de-DE" sz="1600">
                <a:solidFill>
                  <a:srgbClr val="7F7F7F"/>
                </a:solidFill>
              </a:rPr>
              <a:t>Örtliche Ebene</a:t>
            </a:r>
            <a:endParaRPr lang="de-DE" sz="1600" b="0">
              <a:solidFill>
                <a:srgbClr val="7F7F7F"/>
              </a:solidFill>
            </a:endParaRPr>
          </a:p>
        </p:txBody>
      </p:sp>
      <p:sp>
        <p:nvSpPr>
          <p:cNvPr id="28" name="Rechteck 27"/>
          <p:cNvSpPr>
            <a:spLocks noChangeArrowheads="1"/>
          </p:cNvSpPr>
          <p:nvPr/>
        </p:nvSpPr>
        <p:spPr bwMode="auto">
          <a:xfrm>
            <a:off x="782638" y="3457575"/>
            <a:ext cx="8107362" cy="1411288"/>
          </a:xfrm>
          <a:prstGeom prst="rect">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buFont typeface="Times" charset="0"/>
              <a:buChar char="•"/>
            </a:pPr>
            <a:endParaRPr lang="de-DE"/>
          </a:p>
        </p:txBody>
      </p:sp>
      <p:sp>
        <p:nvSpPr>
          <p:cNvPr id="34" name="Rectangle 3"/>
          <p:cNvSpPr>
            <a:spLocks noChangeArrowheads="1"/>
          </p:cNvSpPr>
          <p:nvPr/>
        </p:nvSpPr>
        <p:spPr bwMode="auto">
          <a:xfrm>
            <a:off x="801688" y="3403600"/>
            <a:ext cx="14271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pPr>
            <a:r>
              <a:rPr lang="de-DE" sz="1600">
                <a:solidFill>
                  <a:srgbClr val="7F7F7F"/>
                </a:solidFill>
              </a:rPr>
              <a:t>Bezirksebene</a:t>
            </a:r>
            <a:endParaRPr lang="de-DE" sz="1600" b="0">
              <a:solidFill>
                <a:srgbClr val="7F7F7F"/>
              </a:solidFill>
            </a:endParaRPr>
          </a:p>
        </p:txBody>
      </p:sp>
      <p:sp>
        <p:nvSpPr>
          <p:cNvPr id="4" name="Rechteck 3"/>
          <p:cNvSpPr>
            <a:spLocks noChangeArrowheads="1"/>
          </p:cNvSpPr>
          <p:nvPr/>
        </p:nvSpPr>
        <p:spPr bwMode="auto">
          <a:xfrm>
            <a:off x="782638" y="2089150"/>
            <a:ext cx="8107362" cy="1368425"/>
          </a:xfrm>
          <a:prstGeom prst="rect">
            <a:avLst/>
          </a:prstGeom>
          <a:solidFill>
            <a:srgbClr val="ACB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buFont typeface="Times" charset="0"/>
              <a:buChar char="•"/>
            </a:pPr>
            <a:endParaRPr lang="de-DE"/>
          </a:p>
        </p:txBody>
      </p:sp>
      <p:sp>
        <p:nvSpPr>
          <p:cNvPr id="8" name="Rectangle 3"/>
          <p:cNvSpPr>
            <a:spLocks noChangeArrowheads="1"/>
          </p:cNvSpPr>
          <p:nvPr/>
        </p:nvSpPr>
        <p:spPr bwMode="auto">
          <a:xfrm>
            <a:off x="814388" y="2035175"/>
            <a:ext cx="1427162" cy="360363"/>
          </a:xfrm>
          <a:prstGeom prst="rect">
            <a:avLst/>
          </a:prstGeom>
          <a:noFill/>
          <a:ln>
            <a:noFill/>
          </a:ln>
          <a:extLst/>
        </p:spPr>
        <p:txBody>
          <a:bodyPr lIns="0" tIns="0" rIns="0" bIns="0"/>
          <a:lstStyle/>
          <a:p>
            <a:pPr>
              <a:lnSpc>
                <a:spcPct val="130000"/>
              </a:lnSpc>
              <a:spcAft>
                <a:spcPts val="600"/>
              </a:spcAft>
              <a:buFont typeface="Times" charset="0"/>
              <a:buNone/>
              <a:defRPr/>
            </a:pPr>
            <a:r>
              <a:rPr lang="de-DE" sz="1600" dirty="0">
                <a:solidFill>
                  <a:schemeClr val="bg1">
                    <a:lumMod val="50000"/>
                  </a:schemeClr>
                </a:solidFill>
              </a:rPr>
              <a:t>Bundesebene</a:t>
            </a:r>
            <a:endParaRPr lang="de-DE" sz="1600" b="0" dirty="0">
              <a:solidFill>
                <a:schemeClr val="bg1">
                  <a:lumMod val="50000"/>
                </a:schemeClr>
              </a:solidFill>
            </a:endParaRPr>
          </a:p>
        </p:txBody>
      </p:sp>
      <p:cxnSp>
        <p:nvCxnSpPr>
          <p:cNvPr id="64" name="Gerade Verbindung mit Pfeil 63"/>
          <p:cNvCxnSpPr>
            <a:cxnSpLocks noChangeShapeType="1"/>
          </p:cNvCxnSpPr>
          <p:nvPr/>
        </p:nvCxnSpPr>
        <p:spPr bwMode="auto">
          <a:xfrm>
            <a:off x="4716463" y="2536825"/>
            <a:ext cx="352425" cy="6350"/>
          </a:xfrm>
          <a:prstGeom prst="straightConnector1">
            <a:avLst/>
          </a:prstGeom>
          <a:noFill/>
          <a:ln w="57150">
            <a:solidFill>
              <a:srgbClr val="6B6BCF"/>
            </a:solidFill>
            <a:round/>
            <a:headEnd/>
            <a:tailEnd type="triangle" w="med" len="med"/>
          </a:ln>
          <a:extLst>
            <a:ext uri="{909E8E84-426E-40DD-AFC4-6F175D3DCCD1}">
              <a14:hiddenFill xmlns:a14="http://schemas.microsoft.com/office/drawing/2010/main">
                <a:noFill/>
              </a14:hiddenFill>
            </a:ext>
          </a:extLst>
        </p:spPr>
      </p:cxnSp>
      <p:cxnSp>
        <p:nvCxnSpPr>
          <p:cNvPr id="65" name="Gerade Verbindung mit Pfeil 64"/>
          <p:cNvCxnSpPr>
            <a:cxnSpLocks noChangeShapeType="1"/>
          </p:cNvCxnSpPr>
          <p:nvPr/>
        </p:nvCxnSpPr>
        <p:spPr bwMode="auto">
          <a:xfrm flipH="1">
            <a:off x="6875463" y="2611438"/>
            <a:ext cx="296862" cy="0"/>
          </a:xfrm>
          <a:prstGeom prst="straightConnector1">
            <a:avLst/>
          </a:prstGeom>
          <a:noFill/>
          <a:ln w="57150">
            <a:solidFill>
              <a:srgbClr val="6B6BCF"/>
            </a:solidFill>
            <a:round/>
            <a:headEnd/>
            <a:tailEnd type="triangle" w="med" len="med"/>
          </a:ln>
          <a:extLst>
            <a:ext uri="{909E8E84-426E-40DD-AFC4-6F175D3DCCD1}">
              <a14:hiddenFill xmlns:a14="http://schemas.microsoft.com/office/drawing/2010/main">
                <a:noFill/>
              </a14:hiddenFill>
            </a:ext>
          </a:extLst>
        </p:spPr>
      </p:cxnSp>
      <p:cxnSp>
        <p:nvCxnSpPr>
          <p:cNvPr id="27" name="Gewinkelte Verbindung 26"/>
          <p:cNvCxnSpPr>
            <a:cxnSpLocks noChangeShapeType="1"/>
          </p:cNvCxnSpPr>
          <p:nvPr/>
        </p:nvCxnSpPr>
        <p:spPr bwMode="auto">
          <a:xfrm rot="5400000" flipH="1" flipV="1">
            <a:off x="4643437" y="2755901"/>
            <a:ext cx="576263" cy="576262"/>
          </a:xfrm>
          <a:prstGeom prst="bentConnector3">
            <a:avLst>
              <a:gd name="adj1" fmla="val 50000"/>
            </a:avLst>
          </a:prstGeom>
          <a:noFill/>
          <a:ln w="57150">
            <a:solidFill>
              <a:srgbClr val="6B6BCF"/>
            </a:solidFill>
            <a:round/>
            <a:headEnd/>
            <a:tailEnd type="triangle" w="med" len="med"/>
          </a:ln>
          <a:extLst>
            <a:ext uri="{909E8E84-426E-40DD-AFC4-6F175D3DCCD1}">
              <a14:hiddenFill xmlns:a14="http://schemas.microsoft.com/office/drawing/2010/main">
                <a:noFill/>
              </a14:hiddenFill>
            </a:ext>
          </a:extLst>
        </p:spPr>
      </p:cxnSp>
      <p:cxnSp>
        <p:nvCxnSpPr>
          <p:cNvPr id="71" name="Gerade Verbindung mit Pfeil 70"/>
          <p:cNvCxnSpPr>
            <a:cxnSpLocks noChangeShapeType="1"/>
          </p:cNvCxnSpPr>
          <p:nvPr/>
        </p:nvCxnSpPr>
        <p:spPr bwMode="auto">
          <a:xfrm>
            <a:off x="4716463" y="2395538"/>
            <a:ext cx="2447925" cy="0"/>
          </a:xfrm>
          <a:prstGeom prst="straightConnector1">
            <a:avLst/>
          </a:prstGeom>
          <a:noFill/>
          <a:ln w="57150">
            <a:solidFill>
              <a:srgbClr val="6B6BCF"/>
            </a:solidFill>
            <a:round/>
            <a:headEnd/>
            <a:tailEnd type="triangle" w="med" len="med"/>
          </a:ln>
          <a:extLst>
            <a:ext uri="{909E8E84-426E-40DD-AFC4-6F175D3DCCD1}">
              <a14:hiddenFill xmlns:a14="http://schemas.microsoft.com/office/drawing/2010/main">
                <a:noFill/>
              </a14:hiddenFill>
            </a:ext>
          </a:extLst>
        </p:spPr>
      </p:cxnSp>
      <p:cxnSp>
        <p:nvCxnSpPr>
          <p:cNvPr id="75" name="Gewinkelte Verbindung 74"/>
          <p:cNvCxnSpPr>
            <a:cxnSpLocks noChangeShapeType="1"/>
          </p:cNvCxnSpPr>
          <p:nvPr/>
        </p:nvCxnSpPr>
        <p:spPr bwMode="auto">
          <a:xfrm flipV="1">
            <a:off x="4643438" y="2827338"/>
            <a:ext cx="2520950" cy="360362"/>
          </a:xfrm>
          <a:prstGeom prst="bentConnector3">
            <a:avLst>
              <a:gd name="adj1" fmla="val 87292"/>
            </a:avLst>
          </a:prstGeom>
          <a:noFill/>
          <a:ln w="57150">
            <a:solidFill>
              <a:srgbClr val="6B6BCF"/>
            </a:solidFill>
            <a:round/>
            <a:headEnd/>
            <a:tailEnd type="triangle" w="med" len="med"/>
          </a:ln>
          <a:extLst>
            <a:ext uri="{909E8E84-426E-40DD-AFC4-6F175D3DCCD1}">
              <a14:hiddenFill xmlns:a14="http://schemas.microsoft.com/office/drawing/2010/main">
                <a:noFill/>
              </a14:hiddenFill>
            </a:ext>
          </a:extLst>
        </p:spPr>
      </p:cxnSp>
      <p:grpSp>
        <p:nvGrpSpPr>
          <p:cNvPr id="3" name="Gruppierung 16393"/>
          <p:cNvGrpSpPr>
            <a:grpSpLocks/>
          </p:cNvGrpSpPr>
          <p:nvPr/>
        </p:nvGrpSpPr>
        <p:grpSpPr bwMode="auto">
          <a:xfrm>
            <a:off x="2363788" y="2324100"/>
            <a:ext cx="2390775" cy="357188"/>
            <a:chOff x="2364532" y="2348880"/>
            <a:chExt cx="2389311" cy="357063"/>
          </a:xfrm>
        </p:grpSpPr>
        <p:sp>
          <p:nvSpPr>
            <p:cNvPr id="72768" name="Abgerundetes Rechteck 57"/>
            <p:cNvSpPr>
              <a:spLocks noChangeArrowheads="1"/>
            </p:cNvSpPr>
            <p:nvPr/>
          </p:nvSpPr>
          <p:spPr bwMode="auto">
            <a:xfrm>
              <a:off x="2399436" y="2348880"/>
              <a:ext cx="2317917" cy="357063"/>
            </a:xfrm>
            <a:prstGeom prst="roundRect">
              <a:avLst>
                <a:gd name="adj" fmla="val 16667"/>
              </a:avLst>
            </a:prstGeom>
            <a:solidFill>
              <a:schemeClr val="bg1"/>
            </a:solidFill>
            <a:ln w="57150">
              <a:solidFill>
                <a:srgbClr val="3366FF"/>
              </a:solidFill>
              <a:round/>
              <a:headEnd/>
              <a:tailEnd/>
            </a:ln>
            <a:effectLst>
              <a:outerShdw dist="38100" dir="2700000" algn="tl" rotWithShape="0">
                <a:srgbClr val="808080">
                  <a:alpha val="39998"/>
                </a:srgbClr>
              </a:outerShdw>
            </a:effectLst>
          </p:spPr>
          <p:txBody>
            <a:bodyPr lIns="0" tIns="0" rIns="0" bIns="0"/>
            <a:lstStyle/>
            <a:p>
              <a:pPr>
                <a:buFont typeface="Times" charset="0"/>
                <a:buChar char="•"/>
              </a:pPr>
              <a:endParaRPr lang="de-DE">
                <a:solidFill>
                  <a:srgbClr val="008500"/>
                </a:solidFill>
              </a:endParaRPr>
            </a:p>
          </p:txBody>
        </p:sp>
        <p:sp>
          <p:nvSpPr>
            <p:cNvPr id="72769" name="Textfeld 6"/>
            <p:cNvSpPr txBox="1">
              <a:spLocks noChangeArrowheads="1"/>
            </p:cNvSpPr>
            <p:nvPr/>
          </p:nvSpPr>
          <p:spPr bwMode="auto">
            <a:xfrm>
              <a:off x="2364532" y="2377331"/>
              <a:ext cx="2389311" cy="307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a:t>Gewerkschaftstag</a:t>
              </a:r>
              <a:endParaRPr lang="de-DE" sz="1400" i="1"/>
            </a:p>
          </p:txBody>
        </p:sp>
      </p:grpSp>
      <p:grpSp>
        <p:nvGrpSpPr>
          <p:cNvPr id="5" name="Gruppierung 73"/>
          <p:cNvGrpSpPr>
            <a:grpSpLocks/>
          </p:cNvGrpSpPr>
          <p:nvPr/>
        </p:nvGrpSpPr>
        <p:grpSpPr bwMode="auto">
          <a:xfrm>
            <a:off x="7164388" y="2322513"/>
            <a:ext cx="1441450" cy="577850"/>
            <a:chOff x="7165032" y="2347640"/>
            <a:chExt cx="1440160" cy="577304"/>
          </a:xfrm>
        </p:grpSpPr>
        <p:sp>
          <p:nvSpPr>
            <p:cNvPr id="72766" name="Abgerundetes Rechteck 61"/>
            <p:cNvSpPr>
              <a:spLocks noChangeArrowheads="1"/>
            </p:cNvSpPr>
            <p:nvPr/>
          </p:nvSpPr>
          <p:spPr bwMode="auto">
            <a:xfrm>
              <a:off x="7165032" y="2347640"/>
              <a:ext cx="1440160" cy="577304"/>
            </a:xfrm>
            <a:prstGeom prst="roundRect">
              <a:avLst>
                <a:gd name="adj" fmla="val 16667"/>
              </a:avLst>
            </a:prstGeom>
            <a:solidFill>
              <a:srgbClr val="FFFFFF"/>
            </a:solidFill>
            <a:ln w="57150">
              <a:solidFill>
                <a:srgbClr val="606060"/>
              </a:solidFill>
              <a:round/>
              <a:headEnd/>
              <a:tailEnd/>
            </a:ln>
            <a:effectLst>
              <a:outerShdw dist="38100" dir="2700000" algn="tl" rotWithShape="0">
                <a:srgbClr val="808080">
                  <a:alpha val="39998"/>
                </a:srgbClr>
              </a:outerShdw>
            </a:effectLst>
          </p:spPr>
          <p:txBody>
            <a:bodyPr lIns="0" tIns="0" rIns="0" bIns="0"/>
            <a:lstStyle/>
            <a:p>
              <a:pPr>
                <a:buFont typeface="Times" charset="0"/>
                <a:buChar char="•"/>
              </a:pPr>
              <a:endParaRPr lang="de-DE">
                <a:solidFill>
                  <a:srgbClr val="008500"/>
                </a:solidFill>
              </a:endParaRPr>
            </a:p>
          </p:txBody>
        </p:sp>
        <p:sp>
          <p:nvSpPr>
            <p:cNvPr id="72767" name="Textfeld 6"/>
            <p:cNvSpPr txBox="1">
              <a:spLocks noChangeArrowheads="1"/>
            </p:cNvSpPr>
            <p:nvPr/>
          </p:nvSpPr>
          <p:spPr bwMode="auto">
            <a:xfrm>
              <a:off x="7165032" y="2366516"/>
              <a:ext cx="14401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a:t>Kontroll-ausschuss</a:t>
              </a:r>
            </a:p>
          </p:txBody>
        </p:sp>
      </p:grpSp>
      <p:cxnSp>
        <p:nvCxnSpPr>
          <p:cNvPr id="99" name="Gerade Verbindung mit Pfeil 98"/>
          <p:cNvCxnSpPr>
            <a:cxnSpLocks noChangeShapeType="1"/>
          </p:cNvCxnSpPr>
          <p:nvPr/>
        </p:nvCxnSpPr>
        <p:spPr bwMode="auto">
          <a:xfrm flipV="1">
            <a:off x="2700338" y="2755900"/>
            <a:ext cx="0" cy="2233613"/>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05" name="Gerade Verbindung mit Pfeil 104"/>
          <p:cNvCxnSpPr/>
          <p:nvPr/>
        </p:nvCxnSpPr>
        <p:spPr bwMode="auto">
          <a:xfrm flipV="1">
            <a:off x="2987675" y="2755900"/>
            <a:ext cx="0" cy="938213"/>
          </a:xfrm>
          <a:prstGeom prst="straightConnector1">
            <a:avLst/>
          </a:prstGeom>
          <a:noFill/>
          <a:ln w="57150" cap="flat" cmpd="sng" algn="ctr">
            <a:solidFill>
              <a:schemeClr val="accent1">
                <a:lumMod val="50000"/>
              </a:schemeClr>
            </a:solidFill>
            <a:prstDash val="solid"/>
            <a:round/>
            <a:headEnd type="none" w="med" len="med"/>
            <a:tailEnd type="triangle"/>
          </a:ln>
          <a:effectLst/>
        </p:spPr>
      </p:cxnSp>
      <p:cxnSp>
        <p:nvCxnSpPr>
          <p:cNvPr id="106" name="Gerade Verbindung mit Pfeil 105"/>
          <p:cNvCxnSpPr/>
          <p:nvPr/>
        </p:nvCxnSpPr>
        <p:spPr bwMode="auto">
          <a:xfrm flipV="1">
            <a:off x="3995738" y="3360738"/>
            <a:ext cx="0" cy="355600"/>
          </a:xfrm>
          <a:prstGeom prst="straightConnector1">
            <a:avLst/>
          </a:prstGeom>
          <a:noFill/>
          <a:ln w="57150" cap="flat" cmpd="sng" algn="ctr">
            <a:solidFill>
              <a:schemeClr val="accent1">
                <a:lumMod val="50000"/>
              </a:schemeClr>
            </a:solidFill>
            <a:prstDash val="solid"/>
            <a:round/>
            <a:headEnd type="none" w="med" len="med"/>
            <a:tailEnd type="triangle"/>
          </a:ln>
          <a:effectLst/>
        </p:spPr>
      </p:cxnSp>
      <p:grpSp>
        <p:nvGrpSpPr>
          <p:cNvPr id="6" name="Gruppierung 4"/>
          <p:cNvGrpSpPr>
            <a:grpSpLocks/>
          </p:cNvGrpSpPr>
          <p:nvPr/>
        </p:nvGrpSpPr>
        <p:grpSpPr bwMode="auto">
          <a:xfrm>
            <a:off x="2363788" y="3690938"/>
            <a:ext cx="6242050" cy="1298575"/>
            <a:chOff x="2364532" y="3690640"/>
            <a:chExt cx="6240660" cy="1299122"/>
          </a:xfrm>
        </p:grpSpPr>
        <p:cxnSp>
          <p:nvCxnSpPr>
            <p:cNvPr id="72753" name="Gerade Verbindung mit Pfeil 55"/>
            <p:cNvCxnSpPr>
              <a:cxnSpLocks noChangeShapeType="1"/>
            </p:cNvCxnSpPr>
            <p:nvPr/>
          </p:nvCxnSpPr>
          <p:spPr bwMode="auto">
            <a:xfrm>
              <a:off x="4716016" y="3907904"/>
              <a:ext cx="351656" cy="6343"/>
            </a:xfrm>
            <a:prstGeom prst="straightConnector1">
              <a:avLst/>
            </a:prstGeom>
            <a:noFill/>
            <a:ln w="57150">
              <a:solidFill>
                <a:srgbClr val="3C8C93"/>
              </a:solidFill>
              <a:round/>
              <a:headEnd/>
              <a:tailEnd type="triangle" w="med" len="med"/>
            </a:ln>
            <a:extLst>
              <a:ext uri="{909E8E84-426E-40DD-AFC4-6F175D3DCCD1}">
                <a14:hiddenFill xmlns:a14="http://schemas.microsoft.com/office/drawing/2010/main">
                  <a:noFill/>
                </a14:hiddenFill>
              </a:ext>
            </a:extLst>
          </p:spPr>
        </p:cxnSp>
        <p:cxnSp>
          <p:nvCxnSpPr>
            <p:cNvPr id="72754" name="Gerade Verbindung mit Pfeil 56"/>
            <p:cNvCxnSpPr>
              <a:cxnSpLocks noChangeShapeType="1"/>
            </p:cNvCxnSpPr>
            <p:nvPr/>
          </p:nvCxnSpPr>
          <p:spPr bwMode="auto">
            <a:xfrm flipH="1">
              <a:off x="6877000" y="3904927"/>
              <a:ext cx="296416" cy="0"/>
            </a:xfrm>
            <a:prstGeom prst="straightConnector1">
              <a:avLst/>
            </a:prstGeom>
            <a:noFill/>
            <a:ln w="57150">
              <a:solidFill>
                <a:srgbClr val="3C8C93"/>
              </a:solidFill>
              <a:round/>
              <a:headEnd/>
              <a:tailEnd type="triangle" w="med" len="med"/>
            </a:ln>
            <a:extLst>
              <a:ext uri="{909E8E84-426E-40DD-AFC4-6F175D3DCCD1}">
                <a14:hiddenFill xmlns:a14="http://schemas.microsoft.com/office/drawing/2010/main">
                  <a:noFill/>
                </a14:hiddenFill>
              </a:ext>
            </a:extLst>
          </p:spPr>
        </p:cxnSp>
        <p:grpSp>
          <p:nvGrpSpPr>
            <p:cNvPr id="72755" name="Gruppierung 69"/>
            <p:cNvGrpSpPr>
              <a:grpSpLocks/>
            </p:cNvGrpSpPr>
            <p:nvPr/>
          </p:nvGrpSpPr>
          <p:grpSpPr bwMode="auto">
            <a:xfrm>
              <a:off x="7165032" y="3690640"/>
              <a:ext cx="1440160" cy="577304"/>
              <a:chOff x="7165032" y="3715792"/>
              <a:chExt cx="1440160" cy="577304"/>
            </a:xfrm>
          </p:grpSpPr>
          <p:sp>
            <p:nvSpPr>
              <p:cNvPr id="72764" name="Abgerundetes Rechteck 53"/>
              <p:cNvSpPr>
                <a:spLocks noChangeArrowheads="1"/>
              </p:cNvSpPr>
              <p:nvPr/>
            </p:nvSpPr>
            <p:spPr bwMode="auto">
              <a:xfrm>
                <a:off x="7165650" y="3715792"/>
                <a:ext cx="1439542" cy="578093"/>
              </a:xfrm>
              <a:prstGeom prst="roundRect">
                <a:avLst>
                  <a:gd name="adj" fmla="val 16667"/>
                </a:avLst>
              </a:prstGeom>
              <a:solidFill>
                <a:srgbClr val="FFFFFF"/>
              </a:solidFill>
              <a:ln w="57150">
                <a:solidFill>
                  <a:srgbClr val="606060"/>
                </a:solidFill>
                <a:round/>
                <a:headEnd/>
                <a:tailEnd/>
              </a:ln>
              <a:effectLst>
                <a:outerShdw dist="38100" dir="2700000" algn="tl" rotWithShape="0">
                  <a:srgbClr val="808080">
                    <a:alpha val="39998"/>
                  </a:srgbClr>
                </a:outerShdw>
              </a:effectLst>
            </p:spPr>
            <p:txBody>
              <a:bodyPr lIns="0" tIns="0" rIns="0" bIns="0"/>
              <a:lstStyle/>
              <a:p>
                <a:pPr>
                  <a:buFont typeface="Times" charset="0"/>
                  <a:buChar char="•"/>
                </a:pPr>
                <a:endParaRPr lang="de-DE">
                  <a:solidFill>
                    <a:srgbClr val="008500"/>
                  </a:solidFill>
                </a:endParaRPr>
              </a:p>
            </p:txBody>
          </p:sp>
          <p:sp>
            <p:nvSpPr>
              <p:cNvPr id="72765" name="Textfeld 6"/>
              <p:cNvSpPr txBox="1">
                <a:spLocks noChangeArrowheads="1"/>
              </p:cNvSpPr>
              <p:nvPr/>
            </p:nvSpPr>
            <p:spPr bwMode="auto">
              <a:xfrm>
                <a:off x="7165032" y="3734668"/>
                <a:ext cx="14401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a:t>Bezirks-kommission</a:t>
                </a:r>
              </a:p>
            </p:txBody>
          </p:sp>
        </p:grpSp>
        <p:cxnSp>
          <p:nvCxnSpPr>
            <p:cNvPr id="72756" name="Gerade Verbindung mit Pfeil 109"/>
            <p:cNvCxnSpPr>
              <a:cxnSpLocks noChangeShapeType="1"/>
            </p:cNvCxnSpPr>
            <p:nvPr/>
          </p:nvCxnSpPr>
          <p:spPr bwMode="auto">
            <a:xfrm>
              <a:off x="5940152" y="4055395"/>
              <a:ext cx="0" cy="934366"/>
            </a:xfrm>
            <a:prstGeom prst="straightConnector1">
              <a:avLst/>
            </a:prstGeom>
            <a:noFill/>
            <a:ln w="57150">
              <a:solidFill>
                <a:srgbClr val="3C8C93"/>
              </a:solidFill>
              <a:round/>
              <a:headEnd/>
              <a:tailEnd type="triangle" w="med" len="med"/>
            </a:ln>
            <a:extLst>
              <a:ext uri="{909E8E84-426E-40DD-AFC4-6F175D3DCCD1}">
                <a14:hiddenFill xmlns:a14="http://schemas.microsoft.com/office/drawing/2010/main">
                  <a:noFill/>
                </a14:hiddenFill>
              </a:ext>
            </a:extLst>
          </p:spPr>
        </p:cxnSp>
        <p:grpSp>
          <p:nvGrpSpPr>
            <p:cNvPr id="72757" name="Gruppierung 16406"/>
            <p:cNvGrpSpPr>
              <a:grpSpLocks/>
            </p:cNvGrpSpPr>
            <p:nvPr/>
          </p:nvGrpSpPr>
          <p:grpSpPr bwMode="auto">
            <a:xfrm>
              <a:off x="5076800" y="3690640"/>
              <a:ext cx="1728568" cy="358926"/>
              <a:chOff x="5076800" y="3715792"/>
              <a:chExt cx="1728568" cy="358926"/>
            </a:xfrm>
          </p:grpSpPr>
          <p:sp>
            <p:nvSpPr>
              <p:cNvPr id="72762" name="Abgerundetes Rechteck 51"/>
              <p:cNvSpPr>
                <a:spLocks noChangeArrowheads="1"/>
              </p:cNvSpPr>
              <p:nvPr/>
            </p:nvSpPr>
            <p:spPr bwMode="auto">
              <a:xfrm>
                <a:off x="5076965" y="3715792"/>
                <a:ext cx="1728403" cy="358926"/>
              </a:xfrm>
              <a:prstGeom prst="roundRect">
                <a:avLst>
                  <a:gd name="adj" fmla="val 16667"/>
                </a:avLst>
              </a:prstGeom>
              <a:solidFill>
                <a:srgbClr val="FFFFFF"/>
              </a:solidFill>
              <a:ln w="57150">
                <a:solidFill>
                  <a:srgbClr val="FF0000"/>
                </a:solidFill>
                <a:round/>
                <a:headEnd/>
                <a:tailEnd/>
              </a:ln>
              <a:effectLst>
                <a:outerShdw dist="38100" dir="2700000" algn="tl" rotWithShape="0">
                  <a:srgbClr val="808080">
                    <a:alpha val="39998"/>
                  </a:srgbClr>
                </a:outerShdw>
              </a:effectLst>
            </p:spPr>
            <p:txBody>
              <a:bodyPr lIns="0" tIns="0" rIns="0" bIns="0"/>
              <a:lstStyle/>
              <a:p>
                <a:pPr>
                  <a:buFont typeface="Times" charset="0"/>
                  <a:buChar char="•"/>
                </a:pPr>
                <a:endParaRPr lang="de-DE">
                  <a:solidFill>
                    <a:srgbClr val="008500"/>
                  </a:solidFill>
                </a:endParaRPr>
              </a:p>
            </p:txBody>
          </p:sp>
          <p:sp>
            <p:nvSpPr>
              <p:cNvPr id="72763" name="Textfeld 6"/>
              <p:cNvSpPr txBox="1">
                <a:spLocks noChangeArrowheads="1"/>
              </p:cNvSpPr>
              <p:nvPr/>
            </p:nvSpPr>
            <p:spPr bwMode="auto">
              <a:xfrm>
                <a:off x="5076800" y="3734668"/>
                <a:ext cx="1728192" cy="3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a:t>Bezirksleitung</a:t>
                </a:r>
                <a:endParaRPr lang="de-DE" sz="1400" i="1"/>
              </a:p>
            </p:txBody>
          </p:sp>
        </p:grpSp>
        <p:grpSp>
          <p:nvGrpSpPr>
            <p:cNvPr id="72758" name="Gruppierung 16405"/>
            <p:cNvGrpSpPr>
              <a:grpSpLocks/>
            </p:cNvGrpSpPr>
            <p:nvPr/>
          </p:nvGrpSpPr>
          <p:grpSpPr bwMode="auto">
            <a:xfrm>
              <a:off x="2364532" y="3692228"/>
              <a:ext cx="2389311" cy="357338"/>
              <a:chOff x="2364532" y="3717380"/>
              <a:chExt cx="2389311" cy="357338"/>
            </a:xfrm>
          </p:grpSpPr>
          <p:sp>
            <p:nvSpPr>
              <p:cNvPr id="72760" name="Abgerundetes Rechteck 49"/>
              <p:cNvSpPr>
                <a:spLocks noChangeArrowheads="1"/>
              </p:cNvSpPr>
              <p:nvPr/>
            </p:nvSpPr>
            <p:spPr bwMode="auto">
              <a:xfrm>
                <a:off x="2399449" y="3717380"/>
                <a:ext cx="2317234" cy="357338"/>
              </a:xfrm>
              <a:prstGeom prst="roundRect">
                <a:avLst>
                  <a:gd name="adj" fmla="val 16667"/>
                </a:avLst>
              </a:prstGeom>
              <a:solidFill>
                <a:schemeClr val="bg1"/>
              </a:solidFill>
              <a:ln w="57150">
                <a:solidFill>
                  <a:srgbClr val="3366FF"/>
                </a:solidFill>
                <a:round/>
                <a:headEnd/>
                <a:tailEnd/>
              </a:ln>
              <a:effectLst>
                <a:outerShdw dist="38100" dir="2700000" algn="tl" rotWithShape="0">
                  <a:srgbClr val="808080">
                    <a:alpha val="39998"/>
                  </a:srgbClr>
                </a:outerShdw>
              </a:effectLst>
            </p:spPr>
            <p:txBody>
              <a:bodyPr lIns="0" tIns="0" rIns="0" bIns="0"/>
              <a:lstStyle/>
              <a:p>
                <a:pPr>
                  <a:buFont typeface="Times" charset="0"/>
                  <a:buChar char="•"/>
                </a:pPr>
                <a:endParaRPr lang="de-DE">
                  <a:solidFill>
                    <a:srgbClr val="008500"/>
                  </a:solidFill>
                </a:endParaRPr>
              </a:p>
            </p:txBody>
          </p:sp>
          <p:sp>
            <p:nvSpPr>
              <p:cNvPr id="72761" name="Textfeld 6"/>
              <p:cNvSpPr txBox="1">
                <a:spLocks noChangeArrowheads="1"/>
              </p:cNvSpPr>
              <p:nvPr/>
            </p:nvSpPr>
            <p:spPr bwMode="auto">
              <a:xfrm>
                <a:off x="2364532" y="3745483"/>
                <a:ext cx="2389311" cy="30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a:t>Bezirkskonferenz</a:t>
                </a:r>
                <a:endParaRPr lang="de-DE" sz="1400" i="1"/>
              </a:p>
            </p:txBody>
          </p:sp>
        </p:grpSp>
        <p:cxnSp>
          <p:nvCxnSpPr>
            <p:cNvPr id="72759" name="Gerade Verbindung mit Pfeil 102"/>
            <p:cNvCxnSpPr>
              <a:cxnSpLocks noChangeShapeType="1"/>
            </p:cNvCxnSpPr>
            <p:nvPr/>
          </p:nvCxnSpPr>
          <p:spPr bwMode="auto">
            <a:xfrm flipV="1">
              <a:off x="2987824" y="4051920"/>
              <a:ext cx="0" cy="937842"/>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grpSp>
      <p:grpSp>
        <p:nvGrpSpPr>
          <p:cNvPr id="12" name="Gruppierung 2"/>
          <p:cNvGrpSpPr>
            <a:grpSpLocks/>
          </p:cNvGrpSpPr>
          <p:nvPr/>
        </p:nvGrpSpPr>
        <p:grpSpPr bwMode="auto">
          <a:xfrm>
            <a:off x="2327275" y="5003800"/>
            <a:ext cx="6283325" cy="1143000"/>
            <a:chOff x="2326704" y="5003577"/>
            <a:chExt cx="6284689" cy="1142516"/>
          </a:xfrm>
        </p:grpSpPr>
        <p:cxnSp>
          <p:nvCxnSpPr>
            <p:cNvPr id="72738" name="Gerade Verbindung mit Pfeil 36"/>
            <p:cNvCxnSpPr>
              <a:cxnSpLocks noChangeShapeType="1"/>
            </p:cNvCxnSpPr>
            <p:nvPr/>
          </p:nvCxnSpPr>
          <p:spPr bwMode="auto">
            <a:xfrm flipV="1">
              <a:off x="3563888" y="5373216"/>
              <a:ext cx="0" cy="432048"/>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72739" name="Gerade Verbindung mit Pfeil 41"/>
            <p:cNvCxnSpPr>
              <a:cxnSpLocks noChangeShapeType="1"/>
            </p:cNvCxnSpPr>
            <p:nvPr/>
          </p:nvCxnSpPr>
          <p:spPr bwMode="auto">
            <a:xfrm>
              <a:off x="4722961" y="5217864"/>
              <a:ext cx="351656" cy="6343"/>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72740" name="Gerade Verbindung mit Pfeil 42"/>
            <p:cNvCxnSpPr>
              <a:cxnSpLocks noChangeShapeType="1"/>
            </p:cNvCxnSpPr>
            <p:nvPr/>
          </p:nvCxnSpPr>
          <p:spPr bwMode="auto">
            <a:xfrm flipH="1">
              <a:off x="6883201" y="5217864"/>
              <a:ext cx="296416" cy="0"/>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72741" name="Gruppierung 16409"/>
            <p:cNvGrpSpPr>
              <a:grpSpLocks/>
            </p:cNvGrpSpPr>
            <p:nvPr/>
          </p:nvGrpSpPr>
          <p:grpSpPr bwMode="auto">
            <a:xfrm>
              <a:off x="5083001" y="5003577"/>
              <a:ext cx="1728192" cy="358623"/>
              <a:chOff x="5083001" y="5028729"/>
              <a:chExt cx="1728192" cy="358623"/>
            </a:xfrm>
          </p:grpSpPr>
          <p:sp>
            <p:nvSpPr>
              <p:cNvPr id="72751" name="Abgerundetes Rechteck 13"/>
              <p:cNvSpPr>
                <a:spLocks noChangeArrowheads="1"/>
              </p:cNvSpPr>
              <p:nvPr/>
            </p:nvSpPr>
            <p:spPr bwMode="auto">
              <a:xfrm>
                <a:off x="5083202" y="5028729"/>
                <a:ext cx="1727575" cy="358623"/>
              </a:xfrm>
              <a:prstGeom prst="roundRect">
                <a:avLst>
                  <a:gd name="adj" fmla="val 16667"/>
                </a:avLst>
              </a:prstGeom>
              <a:solidFill>
                <a:srgbClr val="FFFFFF"/>
              </a:solidFill>
              <a:ln w="57150">
                <a:solidFill>
                  <a:srgbClr val="FF0000"/>
                </a:solidFill>
                <a:round/>
                <a:headEnd/>
                <a:tailEnd/>
              </a:ln>
              <a:effectLst>
                <a:outerShdw dist="38100" dir="2700000" algn="tl" rotWithShape="0">
                  <a:srgbClr val="808080">
                    <a:alpha val="39998"/>
                  </a:srgbClr>
                </a:outerShdw>
              </a:effectLst>
            </p:spPr>
            <p:txBody>
              <a:bodyPr lIns="0" tIns="0" rIns="0" bIns="0"/>
              <a:lstStyle/>
              <a:p>
                <a:pPr>
                  <a:buFont typeface="Times" charset="0"/>
                  <a:buChar char="•"/>
                </a:pPr>
                <a:endParaRPr lang="de-DE">
                  <a:solidFill>
                    <a:srgbClr val="008500"/>
                  </a:solidFill>
                </a:endParaRPr>
              </a:p>
            </p:txBody>
          </p:sp>
          <p:sp>
            <p:nvSpPr>
              <p:cNvPr id="72752" name="Textfeld 6"/>
              <p:cNvSpPr txBox="1">
                <a:spLocks noChangeArrowheads="1"/>
              </p:cNvSpPr>
              <p:nvPr/>
            </p:nvSpPr>
            <p:spPr bwMode="auto">
              <a:xfrm>
                <a:off x="5083001" y="5047605"/>
                <a:ext cx="1728192" cy="30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a:t>Ortsvorstand (OV)</a:t>
                </a:r>
                <a:endParaRPr lang="de-DE" sz="1400" i="1"/>
              </a:p>
            </p:txBody>
          </p:sp>
        </p:grpSp>
        <p:grpSp>
          <p:nvGrpSpPr>
            <p:cNvPr id="72742" name="Gruppierung 68"/>
            <p:cNvGrpSpPr>
              <a:grpSpLocks/>
            </p:cNvGrpSpPr>
            <p:nvPr/>
          </p:nvGrpSpPr>
          <p:grpSpPr bwMode="auto">
            <a:xfrm>
              <a:off x="7171218" y="5003577"/>
              <a:ext cx="1440175" cy="358623"/>
              <a:chOff x="7171218" y="5028729"/>
              <a:chExt cx="1440175" cy="358623"/>
            </a:xfrm>
          </p:grpSpPr>
          <p:sp>
            <p:nvSpPr>
              <p:cNvPr id="72749" name="Abgerundetes Rechteck 39"/>
              <p:cNvSpPr>
                <a:spLocks noChangeArrowheads="1"/>
              </p:cNvSpPr>
              <p:nvPr/>
            </p:nvSpPr>
            <p:spPr bwMode="auto">
              <a:xfrm>
                <a:off x="7171218" y="5028729"/>
                <a:ext cx="1440175" cy="358623"/>
              </a:xfrm>
              <a:prstGeom prst="roundRect">
                <a:avLst>
                  <a:gd name="adj" fmla="val 16667"/>
                </a:avLst>
              </a:prstGeom>
              <a:solidFill>
                <a:srgbClr val="FFFFFF"/>
              </a:solidFill>
              <a:ln w="57150">
                <a:solidFill>
                  <a:srgbClr val="606060"/>
                </a:solidFill>
                <a:round/>
                <a:headEnd/>
                <a:tailEnd/>
              </a:ln>
              <a:effectLst>
                <a:outerShdw dist="38100" dir="2700000" algn="tl" rotWithShape="0">
                  <a:srgbClr val="808080">
                    <a:alpha val="39998"/>
                  </a:srgbClr>
                </a:outerShdw>
              </a:effectLst>
            </p:spPr>
            <p:txBody>
              <a:bodyPr lIns="0" tIns="0" rIns="0" bIns="0"/>
              <a:lstStyle/>
              <a:p>
                <a:pPr>
                  <a:buFont typeface="Times" charset="0"/>
                  <a:buChar char="•"/>
                </a:pPr>
                <a:endParaRPr lang="de-DE">
                  <a:solidFill>
                    <a:srgbClr val="008500"/>
                  </a:solidFill>
                </a:endParaRPr>
              </a:p>
            </p:txBody>
          </p:sp>
          <p:sp>
            <p:nvSpPr>
              <p:cNvPr id="72750" name="Textfeld 6"/>
              <p:cNvSpPr txBox="1">
                <a:spLocks noChangeArrowheads="1"/>
              </p:cNvSpPr>
              <p:nvPr/>
            </p:nvSpPr>
            <p:spPr bwMode="auto">
              <a:xfrm>
                <a:off x="7171233" y="5047605"/>
                <a:ext cx="1440160" cy="30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a:t>Revision</a:t>
                </a:r>
                <a:endParaRPr lang="de-DE" sz="1400" i="1"/>
              </a:p>
            </p:txBody>
          </p:sp>
        </p:grpSp>
        <p:grpSp>
          <p:nvGrpSpPr>
            <p:cNvPr id="72743" name="Gruppierung 16411"/>
            <p:cNvGrpSpPr>
              <a:grpSpLocks/>
            </p:cNvGrpSpPr>
            <p:nvPr/>
          </p:nvGrpSpPr>
          <p:grpSpPr bwMode="auto">
            <a:xfrm>
              <a:off x="2326704" y="5731931"/>
              <a:ext cx="6278338" cy="414162"/>
              <a:chOff x="2326704" y="5757083"/>
              <a:chExt cx="6278338" cy="414162"/>
            </a:xfrm>
          </p:grpSpPr>
          <p:sp>
            <p:nvSpPr>
              <p:cNvPr id="72747" name="Abgerundetes Rechteck 8"/>
              <p:cNvSpPr>
                <a:spLocks noChangeArrowheads="1"/>
              </p:cNvSpPr>
              <p:nvPr/>
            </p:nvSpPr>
            <p:spPr bwMode="auto">
              <a:xfrm>
                <a:off x="2398158" y="5757083"/>
                <a:ext cx="6206884" cy="414162"/>
              </a:xfrm>
              <a:prstGeom prst="roundRect">
                <a:avLst>
                  <a:gd name="adj" fmla="val 16667"/>
                </a:avLst>
              </a:prstGeom>
              <a:solidFill>
                <a:srgbClr val="FFFFFF"/>
              </a:solidFill>
              <a:ln w="57150">
                <a:solidFill>
                  <a:srgbClr val="3366FF"/>
                </a:solidFill>
                <a:round/>
                <a:headEnd/>
                <a:tailEnd/>
              </a:ln>
              <a:effectLst>
                <a:outerShdw dist="38100" dir="2700000" algn="tl" rotWithShape="0">
                  <a:srgbClr val="808080">
                    <a:alpha val="39998"/>
                  </a:srgbClr>
                </a:outerShdw>
              </a:effectLst>
            </p:spPr>
            <p:txBody>
              <a:bodyPr lIns="0" tIns="0" rIns="0" bIns="0"/>
              <a:lstStyle/>
              <a:p>
                <a:pPr>
                  <a:buFont typeface="Times" charset="0"/>
                  <a:buChar char="•"/>
                </a:pPr>
                <a:endParaRPr lang="de-DE">
                  <a:solidFill>
                    <a:srgbClr val="008500"/>
                  </a:solidFill>
                </a:endParaRPr>
              </a:p>
            </p:txBody>
          </p:sp>
          <p:sp>
            <p:nvSpPr>
              <p:cNvPr id="72748" name="Textfeld 6"/>
              <p:cNvSpPr txBox="1">
                <a:spLocks noChangeArrowheads="1"/>
              </p:cNvSpPr>
              <p:nvPr/>
            </p:nvSpPr>
            <p:spPr bwMode="auto">
              <a:xfrm>
                <a:off x="2326704" y="5796643"/>
                <a:ext cx="6277743" cy="30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a:t>Mitglieder der Verwaltungsstelle</a:t>
                </a:r>
                <a:endParaRPr lang="de-DE" sz="1400" i="1"/>
              </a:p>
            </p:txBody>
          </p:sp>
        </p:grpSp>
        <p:grpSp>
          <p:nvGrpSpPr>
            <p:cNvPr id="72744" name="Gruppierung 16410"/>
            <p:cNvGrpSpPr>
              <a:grpSpLocks/>
            </p:cNvGrpSpPr>
            <p:nvPr/>
          </p:nvGrpSpPr>
          <p:grpSpPr bwMode="auto">
            <a:xfrm>
              <a:off x="2370733" y="5005164"/>
              <a:ext cx="2389311" cy="357036"/>
              <a:chOff x="2370733" y="5030316"/>
              <a:chExt cx="2389311" cy="357036"/>
            </a:xfrm>
          </p:grpSpPr>
          <p:sp>
            <p:nvSpPr>
              <p:cNvPr id="72745" name="Abgerundetes Rechteck 12"/>
              <p:cNvSpPr>
                <a:spLocks noChangeArrowheads="1"/>
              </p:cNvSpPr>
              <p:nvPr/>
            </p:nvSpPr>
            <p:spPr bwMode="auto">
              <a:xfrm>
                <a:off x="2406097" y="5030316"/>
                <a:ext cx="2316666" cy="357036"/>
              </a:xfrm>
              <a:prstGeom prst="roundRect">
                <a:avLst>
                  <a:gd name="adj" fmla="val 16667"/>
                </a:avLst>
              </a:prstGeom>
              <a:solidFill>
                <a:schemeClr val="bg1"/>
              </a:solidFill>
              <a:ln w="57150">
                <a:solidFill>
                  <a:srgbClr val="3366FF"/>
                </a:solidFill>
                <a:round/>
                <a:headEnd/>
                <a:tailEnd/>
              </a:ln>
              <a:effectLst>
                <a:outerShdw dist="38100" dir="2700000" algn="tl" rotWithShape="0">
                  <a:srgbClr val="808080">
                    <a:alpha val="39998"/>
                  </a:srgbClr>
                </a:outerShdw>
              </a:effectLst>
            </p:spPr>
            <p:txBody>
              <a:bodyPr lIns="0" tIns="0" rIns="0" bIns="0"/>
              <a:lstStyle/>
              <a:p>
                <a:pPr>
                  <a:buFont typeface="Times" charset="0"/>
                  <a:buChar char="•"/>
                </a:pPr>
                <a:endParaRPr lang="de-DE">
                  <a:solidFill>
                    <a:srgbClr val="008500"/>
                  </a:solidFill>
                </a:endParaRPr>
              </a:p>
            </p:txBody>
          </p:sp>
          <p:sp>
            <p:nvSpPr>
              <p:cNvPr id="72746" name="Textfeld 6"/>
              <p:cNvSpPr txBox="1">
                <a:spLocks noChangeArrowheads="1"/>
              </p:cNvSpPr>
              <p:nvPr/>
            </p:nvSpPr>
            <p:spPr bwMode="auto">
              <a:xfrm>
                <a:off x="2370733" y="5058420"/>
                <a:ext cx="2389311" cy="30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a:t>Delegiertenversammlung</a:t>
                </a:r>
                <a:endParaRPr lang="de-DE" sz="1400" i="1"/>
              </a:p>
            </p:txBody>
          </p:sp>
        </p:grpSp>
      </p:grpSp>
      <p:grpSp>
        <p:nvGrpSpPr>
          <p:cNvPr id="19" name="Gruppierung 72"/>
          <p:cNvGrpSpPr>
            <a:grpSpLocks/>
          </p:cNvGrpSpPr>
          <p:nvPr/>
        </p:nvGrpSpPr>
        <p:grpSpPr bwMode="auto">
          <a:xfrm>
            <a:off x="5867400" y="2686050"/>
            <a:ext cx="144463" cy="1004888"/>
            <a:chOff x="5868144" y="2710658"/>
            <a:chExt cx="144016" cy="1005134"/>
          </a:xfrm>
        </p:grpSpPr>
        <p:sp>
          <p:nvSpPr>
            <p:cNvPr id="72736" name="Rechteck 110"/>
            <p:cNvSpPr>
              <a:spLocks noChangeArrowheads="1"/>
            </p:cNvSpPr>
            <p:nvPr/>
          </p:nvSpPr>
          <p:spPr bwMode="auto">
            <a:xfrm>
              <a:off x="5868144" y="3140968"/>
              <a:ext cx="144016" cy="144016"/>
            </a:xfrm>
            <a:prstGeom prst="rect">
              <a:avLst/>
            </a:prstGeom>
            <a:solidFill>
              <a:srgbClr val="ACB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buFont typeface="Times" charset="0"/>
                <a:buChar char="•"/>
              </a:pPr>
              <a:endParaRPr lang="de-DE"/>
            </a:p>
          </p:txBody>
        </p:sp>
        <p:cxnSp>
          <p:nvCxnSpPr>
            <p:cNvPr id="72737" name="Gerade Verbindung mit Pfeil 107"/>
            <p:cNvCxnSpPr>
              <a:cxnSpLocks noChangeShapeType="1"/>
              <a:endCxn id="72762" idx="0"/>
            </p:cNvCxnSpPr>
            <p:nvPr/>
          </p:nvCxnSpPr>
          <p:spPr bwMode="auto">
            <a:xfrm>
              <a:off x="5940152" y="2710658"/>
              <a:ext cx="744" cy="1005134"/>
            </a:xfrm>
            <a:prstGeom prst="straightConnector1">
              <a:avLst/>
            </a:prstGeom>
            <a:noFill/>
            <a:ln w="57150">
              <a:solidFill>
                <a:srgbClr val="6B6BCF"/>
              </a:solidFill>
              <a:round/>
              <a:headEnd/>
              <a:tailEnd type="triangle" w="med" len="med"/>
            </a:ln>
            <a:extLst>
              <a:ext uri="{909E8E84-426E-40DD-AFC4-6F175D3DCCD1}">
                <a14:hiddenFill xmlns:a14="http://schemas.microsoft.com/office/drawing/2010/main">
                  <a:noFill/>
                </a14:hiddenFill>
              </a:ext>
            </a:extLst>
          </p:spPr>
        </p:cxnSp>
      </p:grpSp>
      <p:grpSp>
        <p:nvGrpSpPr>
          <p:cNvPr id="20" name="Gruppierung 16394"/>
          <p:cNvGrpSpPr>
            <a:grpSpLocks/>
          </p:cNvGrpSpPr>
          <p:nvPr/>
        </p:nvGrpSpPr>
        <p:grpSpPr bwMode="auto">
          <a:xfrm>
            <a:off x="5076825" y="2322513"/>
            <a:ext cx="1728788" cy="358775"/>
            <a:chOff x="5076800" y="2347640"/>
            <a:chExt cx="1728192" cy="358303"/>
          </a:xfrm>
        </p:grpSpPr>
        <p:sp>
          <p:nvSpPr>
            <p:cNvPr id="72734" name="Abgerundetes Rechteck 59"/>
            <p:cNvSpPr>
              <a:spLocks noChangeArrowheads="1"/>
            </p:cNvSpPr>
            <p:nvPr/>
          </p:nvSpPr>
          <p:spPr bwMode="auto">
            <a:xfrm>
              <a:off x="5076800" y="2347640"/>
              <a:ext cx="1728192" cy="358303"/>
            </a:xfrm>
            <a:prstGeom prst="roundRect">
              <a:avLst>
                <a:gd name="adj" fmla="val 16667"/>
              </a:avLst>
            </a:prstGeom>
            <a:solidFill>
              <a:srgbClr val="FFFFFF"/>
            </a:solidFill>
            <a:ln w="57150">
              <a:solidFill>
                <a:srgbClr val="FF0000"/>
              </a:solidFill>
              <a:round/>
              <a:headEnd/>
              <a:tailEnd/>
            </a:ln>
            <a:effectLst>
              <a:outerShdw dist="38100" dir="2700000" algn="tl" rotWithShape="0">
                <a:srgbClr val="808080">
                  <a:alpha val="39998"/>
                </a:srgbClr>
              </a:outerShdw>
            </a:effectLst>
          </p:spPr>
          <p:txBody>
            <a:bodyPr lIns="0" tIns="0" rIns="0" bIns="0"/>
            <a:lstStyle/>
            <a:p>
              <a:pPr>
                <a:buFont typeface="Times" charset="0"/>
                <a:buChar char="•"/>
              </a:pPr>
              <a:endParaRPr lang="de-DE">
                <a:solidFill>
                  <a:srgbClr val="008500"/>
                </a:solidFill>
              </a:endParaRPr>
            </a:p>
          </p:txBody>
        </p:sp>
        <p:sp>
          <p:nvSpPr>
            <p:cNvPr id="72735" name="Textfeld 6"/>
            <p:cNvSpPr txBox="1">
              <a:spLocks noChangeArrowheads="1"/>
            </p:cNvSpPr>
            <p:nvPr/>
          </p:nvSpPr>
          <p:spPr bwMode="auto">
            <a:xfrm>
              <a:off x="5076800" y="2366516"/>
              <a:ext cx="1728192" cy="30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a:t>Vorstand</a:t>
              </a:r>
              <a:endParaRPr lang="de-DE" sz="1400" i="1"/>
            </a:p>
          </p:txBody>
        </p:sp>
      </p:grpSp>
      <p:cxnSp>
        <p:nvCxnSpPr>
          <p:cNvPr id="107" name="Gerade Verbindung mit Pfeil 106"/>
          <p:cNvCxnSpPr/>
          <p:nvPr/>
        </p:nvCxnSpPr>
        <p:spPr bwMode="auto">
          <a:xfrm flipV="1">
            <a:off x="3995738" y="2684463"/>
            <a:ext cx="0" cy="287337"/>
          </a:xfrm>
          <a:prstGeom prst="straightConnector1">
            <a:avLst/>
          </a:prstGeom>
          <a:noFill/>
          <a:ln w="57150" cap="flat" cmpd="sng" algn="ctr">
            <a:solidFill>
              <a:schemeClr val="accent6">
                <a:lumMod val="60000"/>
                <a:lumOff val="40000"/>
              </a:schemeClr>
            </a:solidFill>
            <a:prstDash val="solid"/>
            <a:round/>
            <a:headEnd type="none" w="med" len="med"/>
            <a:tailEnd type="triangle"/>
          </a:ln>
          <a:effectLst/>
        </p:spPr>
      </p:cxnSp>
      <p:grpSp>
        <p:nvGrpSpPr>
          <p:cNvPr id="21" name="Gruppierung 16404"/>
          <p:cNvGrpSpPr>
            <a:grpSpLocks/>
          </p:cNvGrpSpPr>
          <p:nvPr/>
        </p:nvGrpSpPr>
        <p:grpSpPr bwMode="auto">
          <a:xfrm>
            <a:off x="3276600" y="2971800"/>
            <a:ext cx="1439863" cy="357188"/>
            <a:chOff x="3275855" y="2996952"/>
            <a:chExt cx="1440162" cy="357063"/>
          </a:xfrm>
        </p:grpSpPr>
        <p:sp>
          <p:nvSpPr>
            <p:cNvPr id="72732" name="Abgerundetes Rechteck 65"/>
            <p:cNvSpPr>
              <a:spLocks noChangeArrowheads="1"/>
            </p:cNvSpPr>
            <p:nvPr/>
          </p:nvSpPr>
          <p:spPr bwMode="auto">
            <a:xfrm>
              <a:off x="3275855" y="2996952"/>
              <a:ext cx="1440162" cy="357063"/>
            </a:xfrm>
            <a:prstGeom prst="roundRect">
              <a:avLst>
                <a:gd name="adj" fmla="val 16667"/>
              </a:avLst>
            </a:prstGeom>
            <a:solidFill>
              <a:schemeClr val="bg1"/>
            </a:solidFill>
            <a:ln w="57150">
              <a:solidFill>
                <a:srgbClr val="3366FF"/>
              </a:solidFill>
              <a:round/>
              <a:headEnd/>
              <a:tailEnd/>
            </a:ln>
            <a:effectLst>
              <a:outerShdw dist="38100" dir="2700000" algn="tl" rotWithShape="0">
                <a:srgbClr val="808080">
                  <a:alpha val="39998"/>
                </a:srgbClr>
              </a:outerShdw>
            </a:effectLst>
          </p:spPr>
          <p:txBody>
            <a:bodyPr lIns="0" tIns="0" rIns="0" bIns="0"/>
            <a:lstStyle/>
            <a:p>
              <a:pPr>
                <a:buFont typeface="Times" charset="0"/>
                <a:buChar char="•"/>
              </a:pPr>
              <a:endParaRPr lang="de-DE">
                <a:solidFill>
                  <a:srgbClr val="008500"/>
                </a:solidFill>
              </a:endParaRPr>
            </a:p>
          </p:txBody>
        </p:sp>
        <p:sp>
          <p:nvSpPr>
            <p:cNvPr id="72733" name="Textfeld 6"/>
            <p:cNvSpPr txBox="1">
              <a:spLocks noChangeArrowheads="1"/>
            </p:cNvSpPr>
            <p:nvPr/>
          </p:nvSpPr>
          <p:spPr bwMode="auto">
            <a:xfrm>
              <a:off x="3275856" y="3025403"/>
              <a:ext cx="1440161" cy="307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buFont typeface="Times" charset="0"/>
                <a:buNone/>
              </a:pPr>
              <a:r>
                <a:rPr lang="de-DE" sz="1400"/>
                <a:t>Beirat</a:t>
              </a:r>
              <a:endParaRPr lang="de-DE" sz="1400" i="1"/>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9" grpId="0"/>
      <p:bldP spid="28" grpId="0" animBg="1"/>
      <p:bldP spid="34" grpId="0"/>
      <p:bldP spid="4"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AFE062F2-2730-934D-8E89-A5B554625DA2}" type="slidenum">
              <a:rPr lang="de-DE" sz="900"/>
              <a:pPr algn="r">
                <a:lnSpc>
                  <a:spcPts val="1200"/>
                </a:lnSpc>
              </a:pPr>
              <a:t>31</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74755" name="Text Box 9"/>
          <p:cNvSpPr txBox="1">
            <a:spLocks noChangeArrowheads="1"/>
          </p:cNvSpPr>
          <p:nvPr/>
        </p:nvSpPr>
        <p:spPr bwMode="auto">
          <a:xfrm>
            <a:off x="782638" y="1600200"/>
            <a:ext cx="811053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pPr>
            <a:r>
              <a:rPr lang="de-DE" sz="2000"/>
              <a:t>Weitere Informationen gibt es im Netz</a:t>
            </a:r>
          </a:p>
        </p:txBody>
      </p:sp>
      <p:sp>
        <p:nvSpPr>
          <p:cNvPr id="8" name="Rectangle 3"/>
          <p:cNvSpPr>
            <a:spLocks noChangeArrowheads="1"/>
          </p:cNvSpPr>
          <p:nvPr/>
        </p:nvSpPr>
        <p:spPr bwMode="auto">
          <a:xfrm>
            <a:off x="782638" y="2276475"/>
            <a:ext cx="81105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90513" indent="-290513" eaLnBrk="0" hangingPunct="0">
              <a:lnSpc>
                <a:spcPct val="120000"/>
              </a:lnSpc>
              <a:spcAft>
                <a:spcPts val="600"/>
              </a:spcAft>
              <a:buClr>
                <a:srgbClr val="FF0000"/>
              </a:buClr>
              <a:buFont typeface="Wingdings" charset="0"/>
              <a:buChar char=""/>
              <a:tabLst>
                <a:tab pos="482600" algn="l"/>
              </a:tabLst>
            </a:pPr>
            <a:r>
              <a:rPr lang="de-DE" sz="2000" b="0"/>
              <a:t>Aktuelle Infos: </a:t>
            </a:r>
            <a:r>
              <a:rPr lang="de-DE" sz="2000" b="0">
                <a:solidFill>
                  <a:srgbClr val="008000"/>
                </a:solidFill>
                <a:hlinkClick r:id="rId3"/>
              </a:rPr>
              <a:t>www.igmetall.de/vertrauensleute</a:t>
            </a:r>
            <a:r>
              <a:rPr lang="de-DE" sz="2000" b="0">
                <a:solidFill>
                  <a:srgbClr val="008000"/>
                </a:solidFill>
              </a:rPr>
              <a:t> </a:t>
            </a:r>
          </a:p>
          <a:p>
            <a:pPr marL="290513" indent="-290513" eaLnBrk="0" hangingPunct="0">
              <a:lnSpc>
                <a:spcPct val="140000"/>
              </a:lnSpc>
              <a:spcAft>
                <a:spcPts val="600"/>
              </a:spcAft>
              <a:buClr>
                <a:srgbClr val="FF0000"/>
              </a:buClr>
              <a:buFont typeface="Wingdings" charset="0"/>
              <a:buChar char=""/>
              <a:tabLst>
                <a:tab pos="482600" algn="l"/>
              </a:tabLst>
            </a:pPr>
            <a:r>
              <a:rPr lang="de-DE" sz="2000" b="0"/>
              <a:t>Informationen, Handlungshilfen, Konzepte: </a:t>
            </a:r>
            <a:r>
              <a:rPr lang="de-DE" sz="2000" b="0">
                <a:solidFill>
                  <a:srgbClr val="008000"/>
                </a:solidFill>
                <a:hlinkClick r:id="rId4"/>
              </a:rPr>
              <a:t>www.extranet.igmetall.de</a:t>
            </a:r>
            <a:r>
              <a:rPr lang="de-DE" sz="2000" b="0">
                <a:solidFill>
                  <a:srgbClr val="008000"/>
                </a:solidFill>
              </a:rPr>
              <a:t> </a:t>
            </a:r>
            <a:r>
              <a:rPr lang="de-DE" sz="1600" b="0"/>
              <a:t>(über Verwaltungsstelle freischalten lassen und mit Mitgliedsnummer anmelden)</a:t>
            </a:r>
          </a:p>
          <a:p>
            <a:pPr marL="290513" indent="-290513" eaLnBrk="0" hangingPunct="0">
              <a:lnSpc>
                <a:spcPct val="120000"/>
              </a:lnSpc>
              <a:spcAft>
                <a:spcPts val="600"/>
              </a:spcAft>
              <a:buClr>
                <a:srgbClr val="FF0000"/>
              </a:buClr>
              <a:buFont typeface="Times" charset="0"/>
              <a:buNone/>
              <a:tabLst>
                <a:tab pos="482600" algn="l"/>
              </a:tabLst>
            </a:pPr>
            <a:r>
              <a:rPr lang="de-DE" sz="2000" b="0">
                <a:solidFill>
                  <a:srgbClr val="008000"/>
                </a:solidFill>
              </a:rPr>
              <a:t> </a:t>
            </a:r>
          </a:p>
        </p:txBody>
      </p:sp>
      <p:sp>
        <p:nvSpPr>
          <p:cNvPr id="74757" name="Titel 1"/>
          <p:cNvSpPr>
            <a:spLocks noGrp="1"/>
          </p:cNvSpPr>
          <p:nvPr>
            <p:ph type="title" idx="4294967295"/>
          </p:nvPr>
        </p:nvSpPr>
        <p:spPr bwMode="auto">
          <a:xfrm>
            <a:off x="381000" y="104775"/>
            <a:ext cx="64944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Vertrauensleute in der IG Metall</a:t>
            </a:r>
          </a:p>
        </p:txBody>
      </p:sp>
      <p:pic>
        <p:nvPicPr>
          <p:cNvPr id="2" name="Bild 1" descr="Extranet-Seit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6325" y="3808413"/>
            <a:ext cx="5080000"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Foliennummernplatzhalter 3"/>
          <p:cNvSpPr txBox="1">
            <a:spLocks noGrp="1"/>
          </p:cNvSpPr>
          <p:nvPr/>
        </p:nvSpPr>
        <p:spPr bwMode="auto">
          <a:xfrm>
            <a:off x="8756650" y="6589713"/>
            <a:ext cx="635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9F2FEDEC-6D96-5946-AE03-FC069A17BEFD}" type="slidenum">
              <a:rPr lang="de-DE" sz="900"/>
              <a:pPr algn="r">
                <a:lnSpc>
                  <a:spcPts val="1200"/>
                </a:lnSpc>
              </a:pPr>
              <a:t>32</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76803" name="Text Box 9"/>
          <p:cNvSpPr txBox="1">
            <a:spLocks noChangeArrowheads="1"/>
          </p:cNvSpPr>
          <p:nvPr/>
        </p:nvSpPr>
        <p:spPr bwMode="auto">
          <a:xfrm>
            <a:off x="782638" y="1600200"/>
            <a:ext cx="8110537"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pPr>
            <a:r>
              <a:rPr lang="de-DE" sz="2000" dirty="0"/>
              <a:t>Vertrauensleute waren schon immer Herz und Hand der Gewerk-</a:t>
            </a:r>
            <a:r>
              <a:rPr lang="de-DE" sz="2000" dirty="0" err="1"/>
              <a:t>schaft</a:t>
            </a:r>
            <a:r>
              <a:rPr lang="de-DE" sz="2000" dirty="0"/>
              <a:t>. Sie sind Sprecher der </a:t>
            </a:r>
            <a:r>
              <a:rPr lang="de-DE" sz="2000" dirty="0" smtClean="0"/>
              <a:t>Kollegen/-innen </a:t>
            </a:r>
            <a:r>
              <a:rPr lang="de-DE" sz="2000" dirty="0"/>
              <a:t>und setzen sich im Betrieb für humane Arbeitsbedingungen und gerechtes Entgelt ein.</a:t>
            </a:r>
          </a:p>
        </p:txBody>
      </p:sp>
      <p:sp>
        <p:nvSpPr>
          <p:cNvPr id="24580" name="Rectangle 3"/>
          <p:cNvSpPr>
            <a:spLocks noChangeArrowheads="1"/>
          </p:cNvSpPr>
          <p:nvPr/>
        </p:nvSpPr>
        <p:spPr bwMode="auto">
          <a:xfrm>
            <a:off x="782638" y="2924175"/>
            <a:ext cx="8259762"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41313" indent="-341313" eaLnBrk="0" hangingPunct="0">
              <a:lnSpc>
                <a:spcPct val="120000"/>
              </a:lnSpc>
              <a:spcAft>
                <a:spcPts val="600"/>
              </a:spcAft>
              <a:buClr>
                <a:srgbClr val="FF0000"/>
              </a:buClr>
              <a:buFont typeface="Wingdings" charset="0"/>
              <a:buChar char=""/>
              <a:tabLst>
                <a:tab pos="482600" algn="l"/>
              </a:tabLst>
            </a:pPr>
            <a:r>
              <a:rPr lang="de-DE" sz="2000" b="0"/>
              <a:t>Vertrauensleute in Werkstätten und Betrieben gibt es schon seit der Gründung des „Allgemeinen Deutschen Arbeitervereins“ im Jahr 1863.</a:t>
            </a:r>
          </a:p>
          <a:p>
            <a:pPr marL="341313" indent="-341313" eaLnBrk="0" hangingPunct="0">
              <a:lnSpc>
                <a:spcPct val="120000"/>
              </a:lnSpc>
              <a:spcAft>
                <a:spcPts val="600"/>
              </a:spcAft>
              <a:buClr>
                <a:srgbClr val="FF0000"/>
              </a:buClr>
              <a:buFont typeface="Wingdings" charset="0"/>
              <a:buChar char=""/>
              <a:tabLst>
                <a:tab pos="482600" algn="l"/>
              </a:tabLst>
            </a:pPr>
            <a:r>
              <a:rPr lang="de-DE" sz="2000" b="0"/>
              <a:t>Vertrauensleute galten schon immer als „Aufwiegler“. </a:t>
            </a:r>
          </a:p>
          <a:p>
            <a:pPr marL="341313" indent="-341313" eaLnBrk="0" hangingPunct="0">
              <a:lnSpc>
                <a:spcPct val="120000"/>
              </a:lnSpc>
              <a:spcAft>
                <a:spcPts val="600"/>
              </a:spcAft>
              <a:buClr>
                <a:srgbClr val="FF0000"/>
              </a:buClr>
              <a:buFont typeface="Wingdings" charset="0"/>
              <a:buChar char=""/>
              <a:tabLst>
                <a:tab pos="482600" algn="l"/>
              </a:tabLst>
            </a:pPr>
            <a:r>
              <a:rPr lang="de-DE" sz="2000" b="0"/>
              <a:t>Vertrauensleute waren aber auch immer diejenigen, die für die Durch- und Umsetzung gewerkschaftspolitischer Forderungen sorgten.</a:t>
            </a:r>
          </a:p>
          <a:p>
            <a:pPr marL="341313" indent="-341313" eaLnBrk="0" hangingPunct="0">
              <a:lnSpc>
                <a:spcPct val="120000"/>
              </a:lnSpc>
              <a:spcAft>
                <a:spcPts val="600"/>
              </a:spcAft>
              <a:buClr>
                <a:srgbClr val="FF0000"/>
              </a:buClr>
              <a:buFont typeface="Wingdings" charset="0"/>
              <a:buChar char=""/>
              <a:tabLst>
                <a:tab pos="482600" algn="l"/>
              </a:tabLst>
            </a:pPr>
            <a:r>
              <a:rPr lang="de-DE" sz="2000" b="0"/>
              <a:t>In Zeiten politischer Unterdrückung hielten Vertrauensleute den gewerkschaftlichen Gedanken und die Idee der Arbeitersolidarität am Leben.</a:t>
            </a:r>
            <a:endParaRPr lang="de-DE" sz="2000"/>
          </a:p>
        </p:txBody>
      </p:sp>
      <p:sp>
        <p:nvSpPr>
          <p:cNvPr id="76805" name="Titel 1"/>
          <p:cNvSpPr>
            <a:spLocks noGrp="1"/>
          </p:cNvSpPr>
          <p:nvPr>
            <p:ph type="title" idx="4294967295"/>
          </p:nvPr>
        </p:nvSpPr>
        <p:spPr bwMode="auto">
          <a:xfrm>
            <a:off x="381000" y="104775"/>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Vertrauensleutearbeit hat Geschichte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D0AF39D5-FE6D-4D4A-8A82-58F5D0E8B0E1}" type="slidenum">
              <a:rPr lang="de-DE" sz="900"/>
              <a:pPr algn="r">
                <a:lnSpc>
                  <a:spcPts val="1200"/>
                </a:lnSpc>
              </a:pPr>
              <a:t>33</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16393" name="Text Box 9"/>
          <p:cNvSpPr txBox="1">
            <a:spLocks noChangeArrowheads="1"/>
          </p:cNvSpPr>
          <p:nvPr/>
        </p:nvSpPr>
        <p:spPr bwMode="auto">
          <a:xfrm>
            <a:off x="782638" y="1600200"/>
            <a:ext cx="8110537" cy="728663"/>
          </a:xfrm>
          <a:prstGeom prst="rect">
            <a:avLst/>
          </a:prstGeom>
          <a:noFill/>
          <a:ln>
            <a:noFill/>
          </a:ln>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defRPr/>
            </a:pPr>
            <a:r>
              <a:rPr lang="de-DE" sz="2000" dirty="0" smtClean="0"/>
              <a:t>Der gewerkschaftliche Betriebsplan bringt Transparenz in die betrieblichen Werbungs- und Betreuungsstrukturen</a:t>
            </a:r>
            <a:r>
              <a:rPr lang="de-DE" sz="2000" dirty="0" smtClean="0">
                <a:latin typeface="+mn-lt"/>
              </a:rPr>
              <a:t>.</a:t>
            </a:r>
          </a:p>
        </p:txBody>
      </p:sp>
      <p:sp>
        <p:nvSpPr>
          <p:cNvPr id="8" name="Rectangle 3"/>
          <p:cNvSpPr>
            <a:spLocks noChangeArrowheads="1"/>
          </p:cNvSpPr>
          <p:nvPr/>
        </p:nvSpPr>
        <p:spPr bwMode="auto">
          <a:xfrm>
            <a:off x="782638" y="2636838"/>
            <a:ext cx="820261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defRPr/>
            </a:pPr>
            <a:r>
              <a:rPr lang="de-DE" sz="2000" dirty="0"/>
              <a:t>Der Betriebsplan </a:t>
            </a:r>
            <a:r>
              <a:rPr lang="de-DE" sz="2000" b="0" dirty="0"/>
              <a:t>...</a:t>
            </a:r>
            <a:endParaRPr lang="de-DE" sz="2000" dirty="0"/>
          </a:p>
          <a:p>
            <a:pPr marL="342000" indent="-342000" eaLnBrk="0" hangingPunct="0">
              <a:lnSpc>
                <a:spcPct val="120000"/>
              </a:lnSpc>
              <a:spcAft>
                <a:spcPts val="600"/>
              </a:spcAft>
              <a:buClr>
                <a:srgbClr val="FF0000"/>
              </a:buClr>
              <a:buFont typeface="Wingdings" charset="0"/>
              <a:buChar char=""/>
              <a:defRPr/>
            </a:pPr>
            <a:r>
              <a:rPr lang="de-DE" sz="2000" b="0" dirty="0"/>
              <a:t>... hilft bei der Festlegung von Zielgruppen für die Mitgliederwerbung und beim Zuschnitt von Betreuungsbereichen, </a:t>
            </a:r>
          </a:p>
          <a:p>
            <a:pPr marL="342000" indent="-342000" eaLnBrk="0" hangingPunct="0">
              <a:lnSpc>
                <a:spcPct val="120000"/>
              </a:lnSpc>
              <a:spcAft>
                <a:spcPts val="600"/>
              </a:spcAft>
              <a:buClr>
                <a:srgbClr val="FF0000"/>
              </a:buClr>
              <a:buFont typeface="Wingdings" charset="0"/>
              <a:buChar char=""/>
              <a:defRPr/>
            </a:pPr>
            <a:r>
              <a:rPr lang="de-DE" sz="2000" b="0" dirty="0"/>
              <a:t>... erleichtert die Arbeitsorganisation,</a:t>
            </a:r>
          </a:p>
          <a:p>
            <a:pPr marL="342000" indent="-342000" eaLnBrk="0" hangingPunct="0">
              <a:lnSpc>
                <a:spcPct val="120000"/>
              </a:lnSpc>
              <a:spcAft>
                <a:spcPts val="600"/>
              </a:spcAft>
              <a:buClr>
                <a:srgbClr val="FF0000"/>
              </a:buClr>
              <a:buFont typeface="Wingdings" charset="0"/>
              <a:buChar char=""/>
              <a:defRPr/>
            </a:pPr>
            <a:r>
              <a:rPr lang="de-DE" sz="2000" b="0" dirty="0"/>
              <a:t>... unterstützt bei der Strategieentwicklung,</a:t>
            </a:r>
          </a:p>
          <a:p>
            <a:pPr marL="342000" indent="-342000" eaLnBrk="0" hangingPunct="0">
              <a:lnSpc>
                <a:spcPct val="120000"/>
              </a:lnSpc>
              <a:spcAft>
                <a:spcPts val="600"/>
              </a:spcAft>
              <a:buClr>
                <a:srgbClr val="FF0000"/>
              </a:buClr>
              <a:buFont typeface="Wingdings" charset="0"/>
              <a:buChar char=""/>
              <a:defRPr/>
            </a:pPr>
            <a:r>
              <a:rPr lang="de-DE" sz="2000" b="0" dirty="0"/>
              <a:t>... unterstützt bei der Planung und Durchführung von Aktionen,</a:t>
            </a:r>
          </a:p>
          <a:p>
            <a:pPr marL="342000" indent="-342000" eaLnBrk="0" hangingPunct="0">
              <a:lnSpc>
                <a:spcPct val="120000"/>
              </a:lnSpc>
              <a:spcAft>
                <a:spcPts val="600"/>
              </a:spcAft>
              <a:buClr>
                <a:srgbClr val="FF0000"/>
              </a:buClr>
              <a:buFont typeface="Wingdings" charset="0"/>
              <a:buChar char=""/>
              <a:defRPr/>
            </a:pPr>
            <a:r>
              <a:rPr lang="de-DE" sz="2000" b="0" dirty="0"/>
              <a:t>... hilft bei der Ermittlung von Qualifizierungsbedarf,</a:t>
            </a:r>
          </a:p>
          <a:p>
            <a:pPr marL="342000" indent="-342000" eaLnBrk="0" hangingPunct="0">
              <a:lnSpc>
                <a:spcPct val="120000"/>
              </a:lnSpc>
              <a:spcAft>
                <a:spcPts val="600"/>
              </a:spcAft>
              <a:buClr>
                <a:srgbClr val="FF0000"/>
              </a:buClr>
              <a:buFont typeface="Wingdings" charset="0"/>
              <a:buChar char=""/>
              <a:defRPr/>
            </a:pPr>
            <a:r>
              <a:rPr lang="de-DE" sz="2000" b="0" dirty="0"/>
              <a:t>... und erhöht die Verbindlichkeit in unserer gewerkschaftlichen Arbeit.</a:t>
            </a:r>
          </a:p>
        </p:txBody>
      </p:sp>
      <p:sp>
        <p:nvSpPr>
          <p:cNvPr id="78853" name="Titel 1"/>
          <p:cNvSpPr>
            <a:spLocks noGrp="1"/>
          </p:cNvSpPr>
          <p:nvPr>
            <p:ph type="title" idx="4294967295"/>
          </p:nvPr>
        </p:nvSpPr>
        <p:spPr bwMode="auto">
          <a:xfrm>
            <a:off x="381000" y="93663"/>
            <a:ext cx="6567488"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Der gewerkschaftliche Betriebsplan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F1A9F9E4-9741-B64C-8C83-2AC42CA5642F}" type="slidenum">
              <a:rPr lang="de-DE" sz="900"/>
              <a:pPr algn="r">
                <a:lnSpc>
                  <a:spcPts val="1200"/>
                </a:lnSpc>
              </a:pPr>
              <a:t>34</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80899" name="Abgerundetes Rechteck 5"/>
          <p:cNvSpPr>
            <a:spLocks noChangeArrowheads="1"/>
          </p:cNvSpPr>
          <p:nvPr/>
        </p:nvSpPr>
        <p:spPr bwMode="auto">
          <a:xfrm>
            <a:off x="747713" y="3068638"/>
            <a:ext cx="1943100" cy="1512887"/>
          </a:xfrm>
          <a:prstGeom prst="roundRect">
            <a:avLst>
              <a:gd name="adj" fmla="val 16667"/>
            </a:avLst>
          </a:prstGeom>
          <a:solidFill>
            <a:srgbClr val="FFFF83"/>
          </a:solidFill>
          <a:ln>
            <a:noFill/>
          </a:ln>
          <a:effectLst>
            <a:outerShdw dist="38100" dir="2700000" algn="tl" rotWithShape="0">
              <a:srgbClr val="80808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buFont typeface="Times" charset="0"/>
              <a:buChar char="•"/>
            </a:pPr>
            <a:endParaRPr lang="de-DE"/>
          </a:p>
        </p:txBody>
      </p:sp>
      <p:sp>
        <p:nvSpPr>
          <p:cNvPr id="80900" name="Textfeld 6"/>
          <p:cNvSpPr txBox="1">
            <a:spLocks noChangeArrowheads="1"/>
          </p:cNvSpPr>
          <p:nvPr/>
        </p:nvSpPr>
        <p:spPr bwMode="auto">
          <a:xfrm>
            <a:off x="819150" y="3141663"/>
            <a:ext cx="1871663"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lnSpc>
                <a:spcPct val="120000"/>
              </a:lnSpc>
              <a:buFont typeface="Times" charset="0"/>
              <a:buNone/>
            </a:pPr>
            <a:r>
              <a:rPr lang="de-DE" sz="1400"/>
              <a:t>Gewerkschaftlicher</a:t>
            </a:r>
          </a:p>
          <a:p>
            <a:pPr algn="ctr" eaLnBrk="1" hangingPunct="1">
              <a:lnSpc>
                <a:spcPct val="120000"/>
              </a:lnSpc>
              <a:buFont typeface="Times" charset="0"/>
              <a:buNone/>
            </a:pPr>
            <a:r>
              <a:rPr lang="de-DE" sz="1400"/>
              <a:t>Betriebsplan – Prozesse zwischen Betrieb und Verwaltungsstelle </a:t>
            </a:r>
          </a:p>
        </p:txBody>
      </p:sp>
      <p:grpSp>
        <p:nvGrpSpPr>
          <p:cNvPr id="2" name="Gruppierung 1"/>
          <p:cNvGrpSpPr>
            <a:grpSpLocks/>
          </p:cNvGrpSpPr>
          <p:nvPr/>
        </p:nvGrpSpPr>
        <p:grpSpPr bwMode="auto">
          <a:xfrm>
            <a:off x="1619250" y="1566863"/>
            <a:ext cx="3744913" cy="1790700"/>
            <a:chOff x="1619250" y="1566863"/>
            <a:chExt cx="3744913" cy="1790700"/>
          </a:xfrm>
        </p:grpSpPr>
        <p:sp>
          <p:nvSpPr>
            <p:cNvPr id="8" name="Rechteckiger Pfeil 7"/>
            <p:cNvSpPr/>
            <p:nvPr/>
          </p:nvSpPr>
          <p:spPr bwMode="auto">
            <a:xfrm>
              <a:off x="1619250" y="2276475"/>
              <a:ext cx="1657350" cy="792163"/>
            </a:xfrm>
            <a:prstGeom prst="bentArrow">
              <a:avLst/>
            </a:prstGeom>
            <a:solidFill>
              <a:schemeClr val="bg1">
                <a:lumMod val="75000"/>
              </a:schemeClr>
            </a:solidFill>
            <a:ln w="9525" cap="flat" cmpd="sng" algn="ctr">
              <a:noFill/>
              <a:prstDash val="solid"/>
              <a:round/>
              <a:headEnd type="none" w="med" len="med"/>
              <a:tailEnd type="none" w="med" len="med"/>
            </a:ln>
            <a:effectLst/>
          </p:spPr>
          <p:txBody>
            <a:bodyPr lIns="0" tIns="0" rIns="0" bIns="0"/>
            <a:lstStyle/>
            <a:p>
              <a:pPr>
                <a:buFont typeface="Times" charset="0"/>
                <a:buChar char="•"/>
                <a:defRPr/>
              </a:pPr>
              <a:endParaRPr lang="de-DE">
                <a:latin typeface="Arial" pitchFamily="95" charset="0"/>
              </a:endParaRPr>
            </a:p>
          </p:txBody>
        </p:sp>
        <p:sp>
          <p:nvSpPr>
            <p:cNvPr id="80914" name="Abgerundetes Rechteck 12"/>
            <p:cNvSpPr>
              <a:spLocks noChangeArrowheads="1"/>
            </p:cNvSpPr>
            <p:nvPr/>
          </p:nvSpPr>
          <p:spPr bwMode="auto">
            <a:xfrm>
              <a:off x="3419475" y="1566863"/>
              <a:ext cx="1944688" cy="1790700"/>
            </a:xfrm>
            <a:prstGeom prst="roundRect">
              <a:avLst>
                <a:gd name="adj" fmla="val 16667"/>
              </a:avLst>
            </a:prstGeom>
            <a:solidFill>
              <a:srgbClr val="FFFF83"/>
            </a:solidFill>
            <a:ln>
              <a:noFill/>
            </a:ln>
            <a:effectLst>
              <a:outerShdw dist="38100" dir="2700000" algn="tl" rotWithShape="0">
                <a:srgbClr val="80808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buFont typeface="Times" charset="0"/>
                <a:buChar char="•"/>
              </a:pPr>
              <a:endParaRPr lang="de-DE"/>
            </a:p>
          </p:txBody>
        </p:sp>
        <p:sp>
          <p:nvSpPr>
            <p:cNvPr id="80915" name="Textfeld 13"/>
            <p:cNvSpPr txBox="1">
              <a:spLocks noChangeArrowheads="1"/>
            </p:cNvSpPr>
            <p:nvPr/>
          </p:nvSpPr>
          <p:spPr bwMode="auto">
            <a:xfrm>
              <a:off x="3492500" y="1638300"/>
              <a:ext cx="1871663" cy="163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lnSpc>
                  <a:spcPct val="120000"/>
                </a:lnSpc>
                <a:buFont typeface="Times" charset="0"/>
                <a:buNone/>
              </a:pPr>
              <a:r>
                <a:rPr lang="de-DE" sz="1400"/>
                <a:t>Daten werden von Verwaltungsstelle zum festgelegten Zeitpunkt an die Verantwortlichen im Betrieb geliefert</a:t>
              </a:r>
            </a:p>
          </p:txBody>
        </p:sp>
      </p:grpSp>
      <p:grpSp>
        <p:nvGrpSpPr>
          <p:cNvPr id="3" name="Gruppierung 2"/>
          <p:cNvGrpSpPr>
            <a:grpSpLocks/>
          </p:cNvGrpSpPr>
          <p:nvPr/>
        </p:nvGrpSpPr>
        <p:grpSpPr bwMode="auto">
          <a:xfrm>
            <a:off x="5364163" y="1989138"/>
            <a:ext cx="3168650" cy="1079500"/>
            <a:chOff x="5364163" y="1989138"/>
            <a:chExt cx="3168650" cy="1079500"/>
          </a:xfrm>
        </p:grpSpPr>
        <p:sp>
          <p:nvSpPr>
            <p:cNvPr id="80910" name="Pfeil nach rechts 8"/>
            <p:cNvSpPr>
              <a:spLocks noChangeArrowheads="1"/>
            </p:cNvSpPr>
            <p:nvPr/>
          </p:nvSpPr>
          <p:spPr bwMode="auto">
            <a:xfrm>
              <a:off x="5364163" y="2276475"/>
              <a:ext cx="1152525" cy="431800"/>
            </a:xfrm>
            <a:prstGeom prst="rightArrow">
              <a:avLst>
                <a:gd name="adj1" fmla="val 50000"/>
                <a:gd name="adj2" fmla="val 50046"/>
              </a:avLst>
            </a:pr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buFont typeface="Times" charset="0"/>
                <a:buChar char="•"/>
              </a:pPr>
              <a:endParaRPr lang="de-DE"/>
            </a:p>
          </p:txBody>
        </p:sp>
        <p:sp>
          <p:nvSpPr>
            <p:cNvPr id="80911" name="Abgerundetes Rechteck 15"/>
            <p:cNvSpPr>
              <a:spLocks noChangeArrowheads="1"/>
            </p:cNvSpPr>
            <p:nvPr/>
          </p:nvSpPr>
          <p:spPr bwMode="auto">
            <a:xfrm>
              <a:off x="6588125" y="1989138"/>
              <a:ext cx="1944688" cy="1079500"/>
            </a:xfrm>
            <a:prstGeom prst="roundRect">
              <a:avLst>
                <a:gd name="adj" fmla="val 16667"/>
              </a:avLst>
            </a:prstGeom>
            <a:solidFill>
              <a:srgbClr val="FFFF83"/>
            </a:solidFill>
            <a:ln>
              <a:noFill/>
            </a:ln>
            <a:effectLst>
              <a:outerShdw dist="38100" dir="2700000" algn="tl" rotWithShape="0">
                <a:srgbClr val="80808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buFont typeface="Times" charset="0"/>
                <a:buChar char="•"/>
              </a:pPr>
              <a:endParaRPr lang="de-DE"/>
            </a:p>
          </p:txBody>
        </p:sp>
        <p:sp>
          <p:nvSpPr>
            <p:cNvPr id="80912" name="Textfeld 16"/>
            <p:cNvSpPr txBox="1">
              <a:spLocks noChangeArrowheads="1"/>
            </p:cNvSpPr>
            <p:nvPr/>
          </p:nvSpPr>
          <p:spPr bwMode="auto">
            <a:xfrm>
              <a:off x="6659563" y="2060575"/>
              <a:ext cx="1873250" cy="86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lnSpc>
                  <a:spcPct val="120000"/>
                </a:lnSpc>
                <a:buFont typeface="Times" charset="0"/>
                <a:buNone/>
              </a:pPr>
              <a:r>
                <a:rPr lang="de-DE" sz="1400" dirty="0"/>
                <a:t>Daten werden in </a:t>
              </a:r>
              <a:r>
                <a:rPr lang="de-DE" sz="1400"/>
                <a:t>den </a:t>
              </a:r>
              <a:r>
                <a:rPr lang="de-DE" sz="1400" smtClean="0"/>
                <a:t>Betriebsplan </a:t>
              </a:r>
              <a:r>
                <a:rPr lang="de-DE" sz="1400" dirty="0"/>
                <a:t>eingearbeitet</a:t>
              </a:r>
            </a:p>
          </p:txBody>
        </p:sp>
      </p:grpSp>
      <p:sp>
        <p:nvSpPr>
          <p:cNvPr id="18" name="Abgerundetes Rechteck 17"/>
          <p:cNvSpPr>
            <a:spLocks noChangeArrowheads="1"/>
          </p:cNvSpPr>
          <p:nvPr/>
        </p:nvSpPr>
        <p:spPr bwMode="auto">
          <a:xfrm>
            <a:off x="3992563" y="3644900"/>
            <a:ext cx="2662237" cy="1296988"/>
          </a:xfrm>
          <a:prstGeom prst="roundRect">
            <a:avLst>
              <a:gd name="adj" fmla="val 16667"/>
            </a:avLst>
          </a:prstGeom>
          <a:solidFill>
            <a:srgbClr val="FFFF83"/>
          </a:solidFill>
          <a:ln>
            <a:noFill/>
          </a:ln>
          <a:effectLst>
            <a:outerShdw dist="38100" dir="2700000" algn="tl" rotWithShape="0">
              <a:srgbClr val="80808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buFont typeface="Times" charset="0"/>
              <a:buChar char="•"/>
            </a:pPr>
            <a:endParaRPr lang="de-DE"/>
          </a:p>
        </p:txBody>
      </p:sp>
      <p:sp>
        <p:nvSpPr>
          <p:cNvPr id="45068" name="Textfeld 18"/>
          <p:cNvSpPr txBox="1">
            <a:spLocks noChangeArrowheads="1"/>
          </p:cNvSpPr>
          <p:nvPr/>
        </p:nvSpPr>
        <p:spPr bwMode="auto">
          <a:xfrm>
            <a:off x="3921125" y="3716338"/>
            <a:ext cx="2805113"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lnSpc>
                <a:spcPct val="120000"/>
              </a:lnSpc>
              <a:buFont typeface="Times" charset="0"/>
              <a:buNone/>
            </a:pPr>
            <a:r>
              <a:rPr lang="de-DE" sz="1400"/>
              <a:t>Zu ändernde Mitgliedsdaten werden in die Verwaltungs-stelle gebracht und dort in MDB eingepflegt.</a:t>
            </a:r>
          </a:p>
        </p:txBody>
      </p:sp>
      <p:sp>
        <p:nvSpPr>
          <p:cNvPr id="20" name="Rechteckiger Pfeil 19"/>
          <p:cNvSpPr/>
          <p:nvPr/>
        </p:nvSpPr>
        <p:spPr bwMode="auto">
          <a:xfrm rot="10800000">
            <a:off x="6804025" y="3068638"/>
            <a:ext cx="936625" cy="1512887"/>
          </a:xfrm>
          <a:prstGeom prst="bentArrow">
            <a:avLst/>
          </a:prstGeom>
          <a:solidFill>
            <a:schemeClr val="bg1">
              <a:lumMod val="75000"/>
            </a:schemeClr>
          </a:solidFill>
          <a:ln w="9525" cap="flat" cmpd="sng" algn="ctr">
            <a:noFill/>
            <a:prstDash val="solid"/>
            <a:round/>
            <a:headEnd type="none" w="med" len="med"/>
            <a:tailEnd type="none" w="med" len="med"/>
          </a:ln>
          <a:effectLst/>
        </p:spPr>
        <p:txBody>
          <a:bodyPr lIns="0" tIns="0" rIns="0" bIns="0"/>
          <a:lstStyle/>
          <a:p>
            <a:pPr>
              <a:buFont typeface="Times" charset="0"/>
              <a:buChar char="•"/>
              <a:defRPr/>
            </a:pPr>
            <a:endParaRPr lang="de-DE">
              <a:latin typeface="Arial" pitchFamily="95" charset="0"/>
            </a:endParaRPr>
          </a:p>
        </p:txBody>
      </p:sp>
      <p:sp>
        <p:nvSpPr>
          <p:cNvPr id="45070" name="Pfeil nach rechts 20"/>
          <p:cNvSpPr>
            <a:spLocks noChangeArrowheads="1"/>
          </p:cNvSpPr>
          <p:nvPr/>
        </p:nvSpPr>
        <p:spPr bwMode="auto">
          <a:xfrm rot="10800000">
            <a:off x="2771775" y="4076700"/>
            <a:ext cx="1223963" cy="431800"/>
          </a:xfrm>
          <a:prstGeom prst="rightArrow">
            <a:avLst>
              <a:gd name="adj1" fmla="val 50000"/>
              <a:gd name="adj2" fmla="val 50025"/>
            </a:avLst>
          </a:pr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buFont typeface="Times" charset="0"/>
              <a:buChar char="•"/>
            </a:pPr>
            <a:endParaRPr lang="de-DE"/>
          </a:p>
        </p:txBody>
      </p:sp>
      <p:sp>
        <p:nvSpPr>
          <p:cNvPr id="80907" name="Textfeld 9"/>
          <p:cNvSpPr txBox="1">
            <a:spLocks noChangeArrowheads="1"/>
          </p:cNvSpPr>
          <p:nvPr/>
        </p:nvSpPr>
        <p:spPr bwMode="auto">
          <a:xfrm>
            <a:off x="788988" y="4941888"/>
            <a:ext cx="388778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lnSpc>
                <a:spcPct val="120000"/>
              </a:lnSpc>
              <a:buFont typeface="Times" charset="0"/>
              <a:buNone/>
            </a:pPr>
            <a:r>
              <a:rPr lang="de-DE" sz="1400" b="0"/>
              <a:t>Ansprechpartner im Betrieb:</a:t>
            </a:r>
          </a:p>
          <a:p>
            <a:pPr eaLnBrk="1" hangingPunct="1">
              <a:lnSpc>
                <a:spcPct val="120000"/>
              </a:lnSpc>
              <a:spcAft>
                <a:spcPts val="600"/>
              </a:spcAft>
              <a:buFont typeface="Times" charset="0"/>
              <a:buNone/>
            </a:pPr>
            <a:r>
              <a:rPr lang="de-DE" sz="1400"/>
              <a:t>Betriebsrat / VKL</a:t>
            </a:r>
          </a:p>
        </p:txBody>
      </p:sp>
      <p:sp>
        <p:nvSpPr>
          <p:cNvPr id="45072" name="Textfeld 22"/>
          <p:cNvSpPr txBox="1">
            <a:spLocks noChangeArrowheads="1"/>
          </p:cNvSpPr>
          <p:nvPr/>
        </p:nvSpPr>
        <p:spPr bwMode="auto">
          <a:xfrm>
            <a:off x="788988" y="5589588"/>
            <a:ext cx="388778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lnSpc>
                <a:spcPct val="120000"/>
              </a:lnSpc>
              <a:buFont typeface="Times" charset="0"/>
              <a:buNone/>
            </a:pPr>
            <a:r>
              <a:rPr lang="de-DE" sz="1400" b="0"/>
              <a:t>Zeitlicher Ablauf:</a:t>
            </a:r>
          </a:p>
          <a:p>
            <a:pPr eaLnBrk="1" hangingPunct="1">
              <a:lnSpc>
                <a:spcPct val="120000"/>
              </a:lnSpc>
              <a:buFont typeface="Times" charset="0"/>
              <a:buNone/>
            </a:pPr>
            <a:r>
              <a:rPr lang="de-DE" sz="1400"/>
              <a:t>Austausch spätestens alle zwei Wochen</a:t>
            </a:r>
          </a:p>
        </p:txBody>
      </p:sp>
      <p:sp>
        <p:nvSpPr>
          <p:cNvPr id="80909" name="Titel 1"/>
          <p:cNvSpPr>
            <a:spLocks noGrp="1"/>
          </p:cNvSpPr>
          <p:nvPr>
            <p:ph type="title" idx="4294967295"/>
          </p:nvPr>
        </p:nvSpPr>
        <p:spPr bwMode="auto">
          <a:xfrm>
            <a:off x="381000" y="104775"/>
            <a:ext cx="620712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Der gewerkschaftliche Betriebsplan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06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7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0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5068" grpId="0"/>
      <p:bldP spid="45070" grpId="0" animBg="1"/>
      <p:bldP spid="4507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B5C9AC33-EEFC-3643-B773-2DAB2FD1452C}" type="slidenum">
              <a:rPr lang="de-DE" sz="900"/>
              <a:pPr algn="r">
                <a:lnSpc>
                  <a:spcPts val="1200"/>
                </a:lnSpc>
              </a:pPr>
              <a:t>35</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16393" name="Text Box 9"/>
          <p:cNvSpPr txBox="1">
            <a:spLocks noChangeArrowheads="1"/>
          </p:cNvSpPr>
          <p:nvPr/>
        </p:nvSpPr>
        <p:spPr bwMode="auto">
          <a:xfrm>
            <a:off x="782638" y="1600200"/>
            <a:ext cx="8110537" cy="358775"/>
          </a:xfrm>
          <a:prstGeom prst="rect">
            <a:avLst/>
          </a:prstGeom>
          <a:noFill/>
          <a:ln>
            <a:noFill/>
          </a:ln>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defRPr/>
            </a:pPr>
            <a:r>
              <a:rPr lang="de-DE" sz="2000" dirty="0" smtClean="0"/>
              <a:t>Material der IG Metall zum gewerkschaftliche Betriebsplan</a:t>
            </a:r>
            <a:endParaRPr lang="de-DE" sz="2000" dirty="0" smtClean="0">
              <a:latin typeface="+mn-lt"/>
            </a:endParaRPr>
          </a:p>
        </p:txBody>
      </p:sp>
      <p:sp>
        <p:nvSpPr>
          <p:cNvPr id="82948" name="Textfeld 8"/>
          <p:cNvSpPr txBox="1">
            <a:spLocks noChangeArrowheads="1"/>
          </p:cNvSpPr>
          <p:nvPr/>
        </p:nvSpPr>
        <p:spPr bwMode="auto">
          <a:xfrm>
            <a:off x="4932363" y="4857750"/>
            <a:ext cx="2160587"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lnSpc>
                <a:spcPct val="120000"/>
              </a:lnSpc>
              <a:buFont typeface="Times" charset="0"/>
              <a:buNone/>
            </a:pPr>
            <a:r>
              <a:rPr lang="de-DE" sz="1200"/>
              <a:t>Der gewerkschaftliche Betriebsplan – Das „Navi“ für die betriebliche Mitgliederentwicklung</a:t>
            </a:r>
          </a:p>
          <a:p>
            <a:pPr eaLnBrk="1" hangingPunct="1">
              <a:lnSpc>
                <a:spcPct val="120000"/>
              </a:lnSpc>
              <a:buFont typeface="Times" charset="0"/>
              <a:buNone/>
            </a:pPr>
            <a:r>
              <a:rPr lang="de-DE" sz="1200" b="0"/>
              <a:t>IG Metall Vorstand, Frankfurt</a:t>
            </a:r>
          </a:p>
        </p:txBody>
      </p:sp>
      <p:pic>
        <p:nvPicPr>
          <p:cNvPr id="82949" name="Bild 1" descr="Titel-Gewerkschaftlicher B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0425" y="2433638"/>
            <a:ext cx="254635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Titel 1"/>
          <p:cNvSpPr>
            <a:spLocks noGrp="1"/>
          </p:cNvSpPr>
          <p:nvPr>
            <p:ph type="title" idx="4294967295"/>
          </p:nvPr>
        </p:nvSpPr>
        <p:spPr bwMode="auto">
          <a:xfrm>
            <a:off x="381000" y="104775"/>
            <a:ext cx="551021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Der gewerkschaftliche Betriebsplan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BC400225-D306-144A-B81E-E0EC2CB7E442}" type="slidenum">
              <a:rPr lang="de-DE" sz="900"/>
              <a:pPr algn="r">
                <a:lnSpc>
                  <a:spcPts val="1200"/>
                </a:lnSpc>
              </a:pPr>
              <a:t>36</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84995" name="Text Box 9"/>
          <p:cNvSpPr txBox="1">
            <a:spLocks noChangeArrowheads="1"/>
          </p:cNvSpPr>
          <p:nvPr/>
        </p:nvSpPr>
        <p:spPr bwMode="auto">
          <a:xfrm>
            <a:off x="782638" y="1600200"/>
            <a:ext cx="8110537"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pPr>
            <a:r>
              <a:rPr lang="de-DE" sz="2000"/>
              <a:t>Große Markenhersteller verfolgen Strategien der Kosteneinspa-rungen, die die Strukturen industrieller Wertschöpfung verändern.</a:t>
            </a:r>
          </a:p>
        </p:txBody>
      </p:sp>
      <p:sp>
        <p:nvSpPr>
          <p:cNvPr id="8" name="Rectangle 3"/>
          <p:cNvSpPr>
            <a:spLocks noChangeArrowheads="1"/>
          </p:cNvSpPr>
          <p:nvPr/>
        </p:nvSpPr>
        <p:spPr bwMode="auto">
          <a:xfrm>
            <a:off x="782638" y="2565400"/>
            <a:ext cx="82026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defRPr/>
            </a:pPr>
            <a:r>
              <a:rPr lang="de-DE" sz="2000" dirty="0"/>
              <a:t>Instrumente dieser Strategie sind:</a:t>
            </a:r>
          </a:p>
          <a:p>
            <a:pPr marL="342000" indent="-342000" eaLnBrk="0" hangingPunct="0">
              <a:lnSpc>
                <a:spcPct val="120000"/>
              </a:lnSpc>
              <a:spcAft>
                <a:spcPts val="600"/>
              </a:spcAft>
              <a:buClr>
                <a:srgbClr val="FF0000"/>
              </a:buClr>
              <a:buFont typeface="Wingdings" charset="0"/>
              <a:buChar char=""/>
              <a:defRPr/>
            </a:pPr>
            <a:r>
              <a:rPr lang="de-DE" sz="2000" b="0" dirty="0"/>
              <a:t>Leiharbeit, Werkverträge und Outsourcing – in der Regel auch auf dem Werkgelände.</a:t>
            </a:r>
          </a:p>
        </p:txBody>
      </p:sp>
      <p:sp>
        <p:nvSpPr>
          <p:cNvPr id="7" name="Rectangle 3"/>
          <p:cNvSpPr>
            <a:spLocks noChangeArrowheads="1"/>
          </p:cNvSpPr>
          <p:nvPr/>
        </p:nvSpPr>
        <p:spPr bwMode="auto">
          <a:xfrm>
            <a:off x="782638" y="4005263"/>
            <a:ext cx="836136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defRPr/>
            </a:pPr>
            <a:r>
              <a:rPr lang="de-DE" sz="2000" dirty="0"/>
              <a:t>Die Folgen:</a:t>
            </a:r>
          </a:p>
          <a:p>
            <a:pPr marL="342000" indent="-342000" eaLnBrk="0" hangingPunct="0">
              <a:lnSpc>
                <a:spcPct val="120000"/>
              </a:lnSpc>
              <a:spcAft>
                <a:spcPts val="600"/>
              </a:spcAft>
              <a:buClr>
                <a:srgbClr val="FF0000"/>
              </a:buClr>
              <a:buFont typeface="Wingdings" charset="0"/>
              <a:buChar char=""/>
              <a:defRPr/>
            </a:pPr>
            <a:r>
              <a:rPr lang="de-DE" sz="2000" b="0" dirty="0"/>
              <a:t>Betroffene haben unsichere Arbeitsplätze mit viel weniger Verdienst. </a:t>
            </a:r>
          </a:p>
          <a:p>
            <a:pPr marL="342000" indent="-342000" eaLnBrk="0" hangingPunct="0">
              <a:lnSpc>
                <a:spcPct val="120000"/>
              </a:lnSpc>
              <a:spcAft>
                <a:spcPts val="600"/>
              </a:spcAft>
              <a:buClr>
                <a:srgbClr val="FF0000"/>
              </a:buClr>
              <a:buFont typeface="Wingdings" charset="0"/>
              <a:buChar char=""/>
              <a:defRPr/>
            </a:pPr>
            <a:r>
              <a:rPr lang="de-DE" sz="2000" b="0" dirty="0"/>
              <a:t>Die Belegschaft wird gespalten in Kernbelegschaft und sogenannten Randbelegschaften, die schwer gewerkschaftlich zu organisieren sind.</a:t>
            </a:r>
          </a:p>
          <a:p>
            <a:pPr marL="342000" indent="-342000" eaLnBrk="0" hangingPunct="0">
              <a:lnSpc>
                <a:spcPct val="120000"/>
              </a:lnSpc>
              <a:spcAft>
                <a:spcPts val="600"/>
              </a:spcAft>
              <a:buClr>
                <a:srgbClr val="FF0000"/>
              </a:buClr>
              <a:buFont typeface="Wingdings" charset="0"/>
              <a:buChar char=""/>
              <a:defRPr/>
            </a:pPr>
            <a:r>
              <a:rPr lang="de-DE" sz="2000" b="0" dirty="0"/>
              <a:t>Die gewerkschaftliche Durchsetzungskraft wird geschwächt.</a:t>
            </a:r>
          </a:p>
        </p:txBody>
      </p:sp>
      <p:sp>
        <p:nvSpPr>
          <p:cNvPr id="84998" name="Titel 1"/>
          <p:cNvSpPr>
            <a:spLocks noGrp="1"/>
          </p:cNvSpPr>
          <p:nvPr>
            <p:ph type="title" idx="4294967295"/>
          </p:nvPr>
        </p:nvSpPr>
        <p:spPr bwMode="auto">
          <a:xfrm>
            <a:off x="363538" y="104775"/>
            <a:ext cx="5122862"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Erweiterter gewerkschaftlicher Betriebsbegriff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bwMode="auto">
          <a:xfrm>
            <a:off x="2051050" y="2228850"/>
            <a:ext cx="5113338" cy="3917950"/>
          </a:xfrm>
          <a:prstGeom prst="roundRect">
            <a:avLst/>
          </a:prstGeom>
          <a:solidFill>
            <a:schemeClr val="bg1">
              <a:lumMod val="65000"/>
            </a:schemeClr>
          </a:solidFill>
          <a:ln w="38100" cap="flat" cmpd="sng" algn="ctr">
            <a:solidFill>
              <a:schemeClr val="bg1">
                <a:lumMod val="50000"/>
              </a:schemeClr>
            </a:solidFill>
            <a:prstDash val="dash"/>
            <a:round/>
            <a:headEnd type="none" w="med" len="med"/>
            <a:tailEnd type="none" w="med" len="med"/>
          </a:ln>
          <a:effectLst/>
        </p:spPr>
        <p:txBody>
          <a:bodyPr lIns="0" tIns="0" rIns="0" bIns="0"/>
          <a:lstStyle/>
          <a:p>
            <a:pPr>
              <a:buFont typeface="Times" charset="0"/>
              <a:buChar char="•"/>
              <a:defRPr/>
            </a:pPr>
            <a:endParaRPr lang="de-DE">
              <a:latin typeface="Arial" pitchFamily="95" charset="0"/>
            </a:endParaRPr>
          </a:p>
        </p:txBody>
      </p:sp>
      <p:sp>
        <p:nvSpPr>
          <p:cNvPr id="53249" name="Oval 3"/>
          <p:cNvSpPr>
            <a:spLocks noChangeArrowheads="1"/>
          </p:cNvSpPr>
          <p:nvPr/>
        </p:nvSpPr>
        <p:spPr bwMode="auto">
          <a:xfrm>
            <a:off x="2771775" y="2373313"/>
            <a:ext cx="3671888" cy="36004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buFont typeface="Times" charset="0"/>
              <a:buChar char="•"/>
            </a:pPr>
            <a:endParaRPr lang="de-DE"/>
          </a:p>
        </p:txBody>
      </p:sp>
      <p:sp>
        <p:nvSpPr>
          <p:cNvPr id="87043"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1B71442F-F20E-AE41-8865-CFEBE28D0963}" type="slidenum">
              <a:rPr lang="de-DE" sz="900"/>
              <a:pPr algn="r">
                <a:lnSpc>
                  <a:spcPts val="1200"/>
                </a:lnSpc>
              </a:pPr>
              <a:t>37</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16393" name="Text Box 9"/>
          <p:cNvSpPr txBox="1">
            <a:spLocks noChangeArrowheads="1"/>
          </p:cNvSpPr>
          <p:nvPr/>
        </p:nvSpPr>
        <p:spPr bwMode="auto">
          <a:xfrm>
            <a:off x="782638" y="1600200"/>
            <a:ext cx="8110537" cy="358775"/>
          </a:xfrm>
          <a:prstGeom prst="rect">
            <a:avLst/>
          </a:prstGeom>
          <a:noFill/>
          <a:ln>
            <a:noFill/>
          </a:ln>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defRPr/>
            </a:pPr>
            <a:r>
              <a:rPr lang="de-DE" sz="2000" dirty="0" smtClean="0"/>
              <a:t>Spaltung der Belegschaft in Kern und Rand</a:t>
            </a:r>
            <a:endParaRPr lang="de-DE" sz="2000" dirty="0" smtClean="0">
              <a:latin typeface="+mn-lt"/>
            </a:endParaRPr>
          </a:p>
        </p:txBody>
      </p:sp>
      <p:sp>
        <p:nvSpPr>
          <p:cNvPr id="87046" name="Textfeld 4"/>
          <p:cNvSpPr txBox="1">
            <a:spLocks noChangeArrowheads="1"/>
          </p:cNvSpPr>
          <p:nvPr/>
        </p:nvSpPr>
        <p:spPr bwMode="auto">
          <a:xfrm>
            <a:off x="3309938" y="3635375"/>
            <a:ext cx="25908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lnSpc>
                <a:spcPct val="120000"/>
              </a:lnSpc>
              <a:buFont typeface="Times" charset="0"/>
              <a:buNone/>
            </a:pPr>
            <a:r>
              <a:rPr lang="de-DE" sz="1600">
                <a:solidFill>
                  <a:schemeClr val="bg1"/>
                </a:solidFill>
              </a:rPr>
              <a:t>Belegschaft des Markenherstellers</a:t>
            </a:r>
          </a:p>
          <a:p>
            <a:pPr algn="ctr" eaLnBrk="1" hangingPunct="1">
              <a:lnSpc>
                <a:spcPct val="120000"/>
              </a:lnSpc>
              <a:buFont typeface="Times" charset="0"/>
              <a:buNone/>
            </a:pPr>
            <a:r>
              <a:rPr lang="de-DE" sz="1600">
                <a:solidFill>
                  <a:schemeClr val="bg1"/>
                </a:solidFill>
              </a:rPr>
              <a:t>(unbefristet)</a:t>
            </a:r>
          </a:p>
        </p:txBody>
      </p:sp>
      <p:sp>
        <p:nvSpPr>
          <p:cNvPr id="87047" name="Textfeld 12"/>
          <p:cNvSpPr txBox="1">
            <a:spLocks noChangeArrowheads="1"/>
          </p:cNvSpPr>
          <p:nvPr/>
        </p:nvSpPr>
        <p:spPr bwMode="auto">
          <a:xfrm>
            <a:off x="5867400" y="5613400"/>
            <a:ext cx="11509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lnSpc>
                <a:spcPct val="120000"/>
              </a:lnSpc>
              <a:buFont typeface="Times" charset="0"/>
              <a:buNone/>
            </a:pPr>
            <a:r>
              <a:rPr lang="de-DE" sz="1800">
                <a:solidFill>
                  <a:schemeClr val="bg1"/>
                </a:solidFill>
              </a:rPr>
              <a:t>Betrieb</a:t>
            </a:r>
          </a:p>
        </p:txBody>
      </p:sp>
      <p:grpSp>
        <p:nvGrpSpPr>
          <p:cNvPr id="4" name="Gruppierung 3"/>
          <p:cNvGrpSpPr>
            <a:grpSpLocks/>
          </p:cNvGrpSpPr>
          <p:nvPr/>
        </p:nvGrpSpPr>
        <p:grpSpPr bwMode="auto">
          <a:xfrm>
            <a:off x="2773363" y="2373313"/>
            <a:ext cx="3670300" cy="3600450"/>
            <a:chOff x="2268538" y="2349500"/>
            <a:chExt cx="4824412" cy="3600450"/>
          </a:xfrm>
        </p:grpSpPr>
        <p:sp>
          <p:nvSpPr>
            <p:cNvPr id="3" name="Halbbogen 2"/>
            <p:cNvSpPr/>
            <p:nvPr/>
          </p:nvSpPr>
          <p:spPr bwMode="auto">
            <a:xfrm>
              <a:off x="2268538" y="2349500"/>
              <a:ext cx="4824412" cy="3600450"/>
            </a:xfrm>
            <a:prstGeom prst="blockArc">
              <a:avLst/>
            </a:prstGeom>
            <a:solidFill>
              <a:srgbClr val="008500"/>
            </a:solidFill>
            <a:ln w="9525" cap="flat" cmpd="sng" algn="ctr">
              <a:noFill/>
              <a:prstDash val="solid"/>
              <a:round/>
              <a:headEnd type="none" w="med" len="med"/>
              <a:tailEnd type="none" w="med" len="med"/>
            </a:ln>
            <a:effectLst/>
          </p:spPr>
          <p:txBody>
            <a:bodyPr lIns="0" tIns="0" rIns="0" bIns="0"/>
            <a:lstStyle/>
            <a:p>
              <a:pPr>
                <a:buFont typeface="Times" charset="0"/>
                <a:buChar char="•"/>
                <a:defRPr/>
              </a:pPr>
              <a:endParaRPr lang="de-DE">
                <a:latin typeface="Arial" pitchFamily="95" charset="0"/>
              </a:endParaRPr>
            </a:p>
          </p:txBody>
        </p:sp>
        <p:sp>
          <p:nvSpPr>
            <p:cNvPr id="87055" name="Pfeil nach oben 5"/>
            <p:cNvSpPr>
              <a:spLocks noChangeArrowheads="1"/>
            </p:cNvSpPr>
            <p:nvPr/>
          </p:nvSpPr>
          <p:spPr bwMode="auto">
            <a:xfrm>
              <a:off x="4428255" y="2924175"/>
              <a:ext cx="504977" cy="504825"/>
            </a:xfrm>
            <a:prstGeom prst="upArrow">
              <a:avLst>
                <a:gd name="adj1" fmla="val 50000"/>
                <a:gd name="adj2" fmla="val 50000"/>
              </a:avLst>
            </a:prstGeom>
            <a:solidFill>
              <a:schemeClr val="bg1"/>
            </a:solidFill>
            <a:ln>
              <a:noFill/>
            </a:ln>
            <a:effectLst>
              <a:outerShdw dist="38100" dir="2700000" algn="tl" rotWithShape="0">
                <a:srgbClr val="80808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buFont typeface="Times" charset="0"/>
                <a:buChar char="•"/>
              </a:pPr>
              <a:endParaRPr lang="de-DE"/>
            </a:p>
          </p:txBody>
        </p:sp>
        <p:sp>
          <p:nvSpPr>
            <p:cNvPr id="87056" name="Textfeld 14"/>
            <p:cNvSpPr txBox="1">
              <a:spLocks noChangeArrowheads="1"/>
            </p:cNvSpPr>
            <p:nvPr/>
          </p:nvSpPr>
          <p:spPr bwMode="auto">
            <a:xfrm>
              <a:off x="3490912" y="2420938"/>
              <a:ext cx="2371724"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lnSpc>
                  <a:spcPct val="120000"/>
                </a:lnSpc>
                <a:buFont typeface="Times" charset="0"/>
                <a:buNone/>
              </a:pPr>
              <a:r>
                <a:rPr lang="de-DE" sz="1600">
                  <a:solidFill>
                    <a:schemeClr val="bg1"/>
                  </a:solidFill>
                </a:rPr>
                <a:t>Leiharbeit</a:t>
              </a:r>
            </a:p>
          </p:txBody>
        </p:sp>
      </p:grpSp>
      <p:grpSp>
        <p:nvGrpSpPr>
          <p:cNvPr id="5" name="Gruppierung 4"/>
          <p:cNvGrpSpPr>
            <a:grpSpLocks/>
          </p:cNvGrpSpPr>
          <p:nvPr/>
        </p:nvGrpSpPr>
        <p:grpSpPr bwMode="auto">
          <a:xfrm>
            <a:off x="2771775" y="2376488"/>
            <a:ext cx="3671888" cy="3597275"/>
            <a:chOff x="2266950" y="2352675"/>
            <a:chExt cx="4826000" cy="3597275"/>
          </a:xfrm>
        </p:grpSpPr>
        <p:sp>
          <p:nvSpPr>
            <p:cNvPr id="10" name="Halbbogen 9"/>
            <p:cNvSpPr/>
            <p:nvPr/>
          </p:nvSpPr>
          <p:spPr bwMode="auto">
            <a:xfrm rot="10800000">
              <a:off x="2266950" y="2352675"/>
              <a:ext cx="4826000" cy="3597275"/>
            </a:xfrm>
            <a:prstGeom prst="blockArc">
              <a:avLst/>
            </a:prstGeom>
            <a:solidFill>
              <a:srgbClr val="0080FF"/>
            </a:solidFill>
            <a:ln w="9525" cap="flat" cmpd="sng" algn="ctr">
              <a:noFill/>
              <a:prstDash val="solid"/>
              <a:round/>
              <a:headEnd type="none" w="med" len="med"/>
              <a:tailEnd type="none" w="med" len="med"/>
            </a:ln>
            <a:effectLst/>
          </p:spPr>
          <p:txBody>
            <a:bodyPr lIns="0" tIns="0" rIns="0" bIns="0"/>
            <a:lstStyle/>
            <a:p>
              <a:pPr>
                <a:buFont typeface="Times" charset="0"/>
                <a:buChar char="•"/>
                <a:defRPr/>
              </a:pPr>
              <a:endParaRPr lang="de-DE">
                <a:latin typeface="Arial" pitchFamily="95" charset="0"/>
              </a:endParaRPr>
            </a:p>
          </p:txBody>
        </p:sp>
        <p:sp>
          <p:nvSpPr>
            <p:cNvPr id="87052" name="Textfeld 15"/>
            <p:cNvSpPr txBox="1">
              <a:spLocks noChangeArrowheads="1"/>
            </p:cNvSpPr>
            <p:nvPr/>
          </p:nvSpPr>
          <p:spPr bwMode="auto">
            <a:xfrm>
              <a:off x="3490913" y="5229225"/>
              <a:ext cx="2371725" cy="675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lnSpc>
                  <a:spcPct val="120000"/>
                </a:lnSpc>
                <a:buFont typeface="Times" charset="0"/>
                <a:buNone/>
              </a:pPr>
              <a:r>
                <a:rPr lang="de-DE" sz="1600">
                  <a:solidFill>
                    <a:schemeClr val="bg1"/>
                  </a:solidFill>
                </a:rPr>
                <a:t>Werkverträge</a:t>
              </a:r>
            </a:p>
            <a:p>
              <a:pPr algn="ctr" eaLnBrk="1" hangingPunct="1">
                <a:lnSpc>
                  <a:spcPct val="120000"/>
                </a:lnSpc>
                <a:buFont typeface="Times" charset="0"/>
                <a:buNone/>
              </a:pPr>
              <a:r>
                <a:rPr lang="de-DE" sz="1600">
                  <a:solidFill>
                    <a:schemeClr val="bg1"/>
                  </a:solidFill>
                </a:rPr>
                <a:t>(befristet)</a:t>
              </a:r>
            </a:p>
          </p:txBody>
        </p:sp>
        <p:sp>
          <p:nvSpPr>
            <p:cNvPr id="87053" name="Pfeil nach unten 8"/>
            <p:cNvSpPr>
              <a:spLocks noChangeArrowheads="1"/>
            </p:cNvSpPr>
            <p:nvPr/>
          </p:nvSpPr>
          <p:spPr bwMode="auto">
            <a:xfrm>
              <a:off x="4424357" y="4797425"/>
              <a:ext cx="507012" cy="576262"/>
            </a:xfrm>
            <a:prstGeom prst="downArrow">
              <a:avLst>
                <a:gd name="adj1" fmla="val 50000"/>
                <a:gd name="adj2" fmla="val 49999"/>
              </a:avLst>
            </a:prstGeom>
            <a:solidFill>
              <a:srgbClr val="FFFFFF"/>
            </a:solidFill>
            <a:ln>
              <a:noFill/>
            </a:ln>
            <a:effectLst>
              <a:outerShdw dist="38100" dir="2700000" algn="tl" rotWithShape="0">
                <a:srgbClr val="80808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buFont typeface="Times" charset="0"/>
                <a:buChar char="•"/>
              </a:pPr>
              <a:endParaRPr lang="de-DE"/>
            </a:p>
          </p:txBody>
        </p:sp>
      </p:grpSp>
      <p:sp>
        <p:nvSpPr>
          <p:cNvPr id="87050" name="Titel 3"/>
          <p:cNvSpPr>
            <a:spLocks noGrp="1"/>
          </p:cNvSpPr>
          <p:nvPr>
            <p:ph type="title" idx="4294967295"/>
          </p:nvPr>
        </p:nvSpPr>
        <p:spPr bwMode="auto">
          <a:xfrm>
            <a:off x="381000" y="104775"/>
            <a:ext cx="483552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Erweiterter gewerkschaftlicher Betriebsbegriff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53249"/>
                                        </p:tgtEl>
                                      </p:cBhvr>
                                      <p:by x="50000" y="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Abgerundetes Rechteck 1"/>
          <p:cNvSpPr>
            <a:spLocks noChangeArrowheads="1"/>
          </p:cNvSpPr>
          <p:nvPr/>
        </p:nvSpPr>
        <p:spPr bwMode="auto">
          <a:xfrm>
            <a:off x="3605213" y="3330575"/>
            <a:ext cx="2143125" cy="1641475"/>
          </a:xfrm>
          <a:prstGeom prst="roundRect">
            <a:avLst>
              <a:gd name="adj" fmla="val 16667"/>
            </a:avLst>
          </a:prstGeom>
          <a:solidFill>
            <a:srgbClr val="7F7F7F"/>
          </a:solidFill>
          <a:ln>
            <a:noFill/>
          </a:ln>
          <a:effectLst>
            <a:outerShdw dist="38100" dir="2700000" algn="tl" rotWithShape="0">
              <a:srgbClr val="808080">
                <a:alpha val="39998"/>
              </a:srgbClr>
            </a:outerShdw>
          </a:effectLst>
          <a:extLst>
            <a:ext uri="{91240B29-F687-4F45-9708-019B960494DF}">
              <a14:hiddenLine xmlns:a14="http://schemas.microsoft.com/office/drawing/2010/main" w="38100">
                <a:solidFill>
                  <a:srgbClr val="000000"/>
                </a:solidFill>
                <a:prstDash val="dash"/>
                <a:round/>
                <a:headEnd/>
                <a:tailEnd/>
              </a14:hiddenLine>
            </a:ext>
          </a:extLst>
        </p:spPr>
        <p:txBody>
          <a:bodyPr lIns="0" tIns="0" rIns="0" bIns="0"/>
          <a:lstStyle/>
          <a:p>
            <a:pPr>
              <a:buFont typeface="Times" charset="0"/>
              <a:buChar char="•"/>
            </a:pPr>
            <a:endParaRPr lang="de-DE"/>
          </a:p>
        </p:txBody>
      </p:sp>
      <p:sp>
        <p:nvSpPr>
          <p:cNvPr id="89090"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5D262B88-FCF3-B84F-B75E-A8F4744A4294}" type="slidenum">
              <a:rPr lang="de-DE" sz="900"/>
              <a:pPr algn="r">
                <a:lnSpc>
                  <a:spcPts val="1200"/>
                </a:lnSpc>
              </a:pPr>
              <a:t>38</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16393" name="Text Box 9"/>
          <p:cNvSpPr txBox="1">
            <a:spLocks noChangeArrowheads="1"/>
          </p:cNvSpPr>
          <p:nvPr/>
        </p:nvSpPr>
        <p:spPr bwMode="auto">
          <a:xfrm>
            <a:off x="782638" y="1600200"/>
            <a:ext cx="8110537" cy="358775"/>
          </a:xfrm>
          <a:prstGeom prst="rect">
            <a:avLst/>
          </a:prstGeom>
          <a:noFill/>
          <a:ln>
            <a:noFill/>
          </a:ln>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defRPr/>
            </a:pPr>
            <a:r>
              <a:rPr lang="de-DE" sz="2000" dirty="0" smtClean="0"/>
              <a:t>Strukturwandel durch Outsourcing (Auslagerung)</a:t>
            </a:r>
            <a:endParaRPr lang="de-DE" sz="2000" dirty="0" smtClean="0">
              <a:latin typeface="+mn-lt"/>
            </a:endParaRPr>
          </a:p>
        </p:txBody>
      </p:sp>
      <p:grpSp>
        <p:nvGrpSpPr>
          <p:cNvPr id="89093" name="Gruppierung 3"/>
          <p:cNvGrpSpPr>
            <a:grpSpLocks/>
          </p:cNvGrpSpPr>
          <p:nvPr/>
        </p:nvGrpSpPr>
        <p:grpSpPr bwMode="auto">
          <a:xfrm>
            <a:off x="3924300" y="3386138"/>
            <a:ext cx="1511300" cy="1508125"/>
            <a:chOff x="3665538" y="3390900"/>
            <a:chExt cx="2022475" cy="1508125"/>
          </a:xfrm>
        </p:grpSpPr>
        <p:sp>
          <p:nvSpPr>
            <p:cNvPr id="89118" name="Oval 3"/>
            <p:cNvSpPr>
              <a:spLocks noChangeArrowheads="1"/>
            </p:cNvSpPr>
            <p:nvPr/>
          </p:nvSpPr>
          <p:spPr bwMode="auto">
            <a:xfrm>
              <a:off x="4057650" y="3783013"/>
              <a:ext cx="1238250" cy="7239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buFont typeface="Times" charset="0"/>
                <a:buChar char="•"/>
              </a:pPr>
              <a:endParaRPr lang="de-DE"/>
            </a:p>
          </p:txBody>
        </p:sp>
        <p:sp>
          <p:nvSpPr>
            <p:cNvPr id="3" name="Halbbogen 2"/>
            <p:cNvSpPr/>
            <p:nvPr/>
          </p:nvSpPr>
          <p:spPr bwMode="auto">
            <a:xfrm>
              <a:off x="3665538" y="3390900"/>
              <a:ext cx="2022475" cy="1508125"/>
            </a:xfrm>
            <a:prstGeom prst="blockArc">
              <a:avLst/>
            </a:prstGeom>
            <a:solidFill>
              <a:srgbClr val="008500"/>
            </a:solidFill>
            <a:ln w="9525" cap="flat" cmpd="sng" algn="ctr">
              <a:noFill/>
              <a:prstDash val="solid"/>
              <a:round/>
              <a:headEnd type="none" w="med" len="med"/>
              <a:tailEnd type="none" w="med" len="med"/>
            </a:ln>
            <a:effectLst/>
          </p:spPr>
          <p:txBody>
            <a:bodyPr lIns="0" tIns="0" rIns="0" bIns="0"/>
            <a:lstStyle/>
            <a:p>
              <a:pPr>
                <a:buFont typeface="Times" charset="0"/>
                <a:buChar char="•"/>
                <a:defRPr/>
              </a:pPr>
              <a:endParaRPr lang="de-DE">
                <a:latin typeface="Arial" pitchFamily="95" charset="0"/>
              </a:endParaRPr>
            </a:p>
          </p:txBody>
        </p:sp>
        <p:sp>
          <p:nvSpPr>
            <p:cNvPr id="10" name="Halbbogen 9"/>
            <p:cNvSpPr/>
            <p:nvPr/>
          </p:nvSpPr>
          <p:spPr bwMode="auto">
            <a:xfrm rot="10800000">
              <a:off x="3665538" y="3392487"/>
              <a:ext cx="2022475" cy="1506538"/>
            </a:xfrm>
            <a:prstGeom prst="blockArc">
              <a:avLst/>
            </a:prstGeom>
            <a:solidFill>
              <a:srgbClr val="0080FF"/>
            </a:solidFill>
            <a:ln w="9525" cap="flat" cmpd="sng" algn="ctr">
              <a:noFill/>
              <a:prstDash val="solid"/>
              <a:round/>
              <a:headEnd type="none" w="med" len="med"/>
              <a:tailEnd type="none" w="med" len="med"/>
            </a:ln>
            <a:effectLst/>
          </p:spPr>
          <p:txBody>
            <a:bodyPr lIns="0" tIns="0" rIns="0" bIns="0"/>
            <a:lstStyle/>
            <a:p>
              <a:pPr>
                <a:buFont typeface="Times" charset="0"/>
                <a:buChar char="•"/>
                <a:defRPr/>
              </a:pPr>
              <a:endParaRPr lang="de-DE">
                <a:latin typeface="Arial" pitchFamily="95" charset="0"/>
              </a:endParaRPr>
            </a:p>
          </p:txBody>
        </p:sp>
      </p:grpSp>
      <p:sp>
        <p:nvSpPr>
          <p:cNvPr id="89094" name="Textfeld 12"/>
          <p:cNvSpPr txBox="1">
            <a:spLocks noChangeArrowheads="1"/>
          </p:cNvSpPr>
          <p:nvPr/>
        </p:nvSpPr>
        <p:spPr bwMode="auto">
          <a:xfrm>
            <a:off x="4676775" y="4941888"/>
            <a:ext cx="11842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lnSpc>
                <a:spcPct val="120000"/>
              </a:lnSpc>
              <a:buFont typeface="Times" charset="0"/>
              <a:buNone/>
            </a:pPr>
            <a:r>
              <a:rPr lang="de-DE" sz="1600"/>
              <a:t>Betrieb</a:t>
            </a:r>
          </a:p>
        </p:txBody>
      </p:sp>
      <p:sp>
        <p:nvSpPr>
          <p:cNvPr id="17" name="Abgerundetes Rechteck 16"/>
          <p:cNvSpPr/>
          <p:nvPr/>
        </p:nvSpPr>
        <p:spPr bwMode="auto">
          <a:xfrm>
            <a:off x="782638" y="2205038"/>
            <a:ext cx="7821612" cy="3989387"/>
          </a:xfrm>
          <a:prstGeom prst="roundRect">
            <a:avLst/>
          </a:prstGeom>
          <a:noFill/>
          <a:ln w="38100" cap="flat" cmpd="sng" algn="ctr">
            <a:solidFill>
              <a:schemeClr val="bg1">
                <a:lumMod val="50000"/>
              </a:schemeClr>
            </a:solidFill>
            <a:prstDash val="dash"/>
            <a:round/>
            <a:headEnd type="none" w="med" len="med"/>
            <a:tailEnd type="none" w="med" len="med"/>
          </a:ln>
          <a:effectLst/>
        </p:spPr>
        <p:txBody>
          <a:bodyPr lIns="0" tIns="0" rIns="0" bIns="0"/>
          <a:lstStyle/>
          <a:p>
            <a:pPr>
              <a:buFont typeface="Times" charset="0"/>
              <a:buChar char="•"/>
              <a:defRPr/>
            </a:pPr>
            <a:endParaRPr lang="de-DE">
              <a:latin typeface="Arial" pitchFamily="95" charset="0"/>
            </a:endParaRPr>
          </a:p>
        </p:txBody>
      </p:sp>
      <p:sp>
        <p:nvSpPr>
          <p:cNvPr id="89096" name="Textfeld 17"/>
          <p:cNvSpPr txBox="1">
            <a:spLocks noChangeArrowheads="1"/>
          </p:cNvSpPr>
          <p:nvPr/>
        </p:nvSpPr>
        <p:spPr bwMode="auto">
          <a:xfrm>
            <a:off x="6605588" y="5788025"/>
            <a:ext cx="1728787"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lnSpc>
                <a:spcPct val="120000"/>
              </a:lnSpc>
              <a:buFont typeface="Times" charset="0"/>
              <a:buNone/>
            </a:pPr>
            <a:r>
              <a:rPr lang="de-DE" sz="1600"/>
              <a:t>Werkgelände</a:t>
            </a:r>
          </a:p>
        </p:txBody>
      </p:sp>
      <p:grpSp>
        <p:nvGrpSpPr>
          <p:cNvPr id="5" name="Gruppierung 5"/>
          <p:cNvGrpSpPr>
            <a:grpSpLocks/>
          </p:cNvGrpSpPr>
          <p:nvPr/>
        </p:nvGrpSpPr>
        <p:grpSpPr bwMode="auto">
          <a:xfrm>
            <a:off x="5713413" y="2060575"/>
            <a:ext cx="2459037" cy="1587500"/>
            <a:chOff x="5713413" y="2060575"/>
            <a:chExt cx="2459037" cy="1587500"/>
          </a:xfrm>
        </p:grpSpPr>
        <p:sp>
          <p:nvSpPr>
            <p:cNvPr id="89115" name="Abgerundetes Rechteck 18"/>
            <p:cNvSpPr>
              <a:spLocks noChangeArrowheads="1"/>
            </p:cNvSpPr>
            <p:nvPr/>
          </p:nvSpPr>
          <p:spPr bwMode="auto">
            <a:xfrm>
              <a:off x="6443663" y="2060575"/>
              <a:ext cx="1728787" cy="1587500"/>
            </a:xfrm>
            <a:prstGeom prst="roundRect">
              <a:avLst>
                <a:gd name="adj" fmla="val 16667"/>
              </a:avLst>
            </a:prstGeom>
            <a:solidFill>
              <a:srgbClr val="7F7F7F"/>
            </a:solidFill>
            <a:ln>
              <a:noFill/>
            </a:ln>
            <a:effectLst>
              <a:outerShdw dist="38100" dir="2700000" algn="tl" rotWithShape="0">
                <a:srgbClr val="808080">
                  <a:alpha val="39998"/>
                </a:srgbClr>
              </a:outerShdw>
            </a:effectLst>
            <a:extLst>
              <a:ext uri="{91240B29-F687-4F45-9708-019B960494DF}">
                <a14:hiddenLine xmlns:a14="http://schemas.microsoft.com/office/drawing/2010/main" w="38100">
                  <a:solidFill>
                    <a:srgbClr val="000000"/>
                  </a:solidFill>
                  <a:prstDash val="dash"/>
                  <a:round/>
                  <a:headEnd/>
                  <a:tailEnd/>
                </a14:hiddenLine>
              </a:ext>
            </a:extLst>
          </p:spPr>
          <p:txBody>
            <a:bodyPr lIns="0" tIns="0" rIns="0" bIns="0"/>
            <a:lstStyle/>
            <a:p>
              <a:pPr>
                <a:buFont typeface="Times" charset="0"/>
                <a:buChar char="•"/>
              </a:pPr>
              <a:endParaRPr lang="de-DE"/>
            </a:p>
          </p:txBody>
        </p:sp>
        <p:sp>
          <p:nvSpPr>
            <p:cNvPr id="89116" name="Textfeld 7"/>
            <p:cNvSpPr txBox="1">
              <a:spLocks noChangeArrowheads="1"/>
            </p:cNvSpPr>
            <p:nvPr/>
          </p:nvSpPr>
          <p:spPr bwMode="auto">
            <a:xfrm>
              <a:off x="6516688" y="2133600"/>
              <a:ext cx="15843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lnSpc>
                  <a:spcPct val="120000"/>
                </a:lnSpc>
                <a:spcAft>
                  <a:spcPts val="600"/>
                </a:spcAft>
                <a:buFont typeface="Times" charset="0"/>
                <a:buNone/>
              </a:pPr>
              <a:r>
                <a:rPr lang="de-DE" sz="1400">
                  <a:solidFill>
                    <a:schemeClr val="bg1"/>
                  </a:solidFill>
                </a:rPr>
                <a:t>Werkverträge in der Fertigung</a:t>
              </a:r>
            </a:p>
            <a:p>
              <a:pPr eaLnBrk="1" hangingPunct="1">
                <a:lnSpc>
                  <a:spcPct val="120000"/>
                </a:lnSpc>
                <a:buFont typeface="Wingdings" charset="0"/>
                <a:buChar char="§"/>
              </a:pPr>
              <a:r>
                <a:rPr lang="de-DE" sz="1400" b="0">
                  <a:solidFill>
                    <a:schemeClr val="bg1"/>
                  </a:solidFill>
                </a:rPr>
                <a:t>Vormontage</a:t>
              </a:r>
            </a:p>
            <a:p>
              <a:pPr eaLnBrk="1" hangingPunct="1">
                <a:lnSpc>
                  <a:spcPct val="120000"/>
                </a:lnSpc>
                <a:buFont typeface="Wingdings" charset="0"/>
                <a:buChar char="§"/>
              </a:pPr>
              <a:r>
                <a:rPr lang="de-DE" sz="1400" b="0">
                  <a:solidFill>
                    <a:schemeClr val="bg1"/>
                  </a:solidFill>
                </a:rPr>
                <a:t>Teilschritte der Montage</a:t>
              </a:r>
            </a:p>
          </p:txBody>
        </p:sp>
        <p:sp>
          <p:nvSpPr>
            <p:cNvPr id="89117" name="Pfeil nach rechts 10"/>
            <p:cNvSpPr>
              <a:spLocks noChangeArrowheads="1"/>
            </p:cNvSpPr>
            <p:nvPr/>
          </p:nvSpPr>
          <p:spPr bwMode="auto">
            <a:xfrm rot="-2128304">
              <a:off x="5713413" y="2944813"/>
              <a:ext cx="706437" cy="438150"/>
            </a:xfrm>
            <a:prstGeom prst="rightArrow">
              <a:avLst>
                <a:gd name="adj1" fmla="val 50000"/>
                <a:gd name="adj2" fmla="val 49997"/>
              </a:avLst>
            </a:prstGeom>
            <a:solidFill>
              <a:srgbClr val="D9D9D9"/>
            </a:solidFill>
            <a:ln>
              <a:noFill/>
            </a:ln>
            <a:effectLst>
              <a:outerShdw dist="38100" dir="2700000" algn="tl" rotWithShape="0">
                <a:srgbClr val="80808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buFont typeface="Times" charset="0"/>
                <a:buChar char="•"/>
              </a:pPr>
              <a:endParaRPr lang="de-DE"/>
            </a:p>
          </p:txBody>
        </p:sp>
      </p:grpSp>
      <p:grpSp>
        <p:nvGrpSpPr>
          <p:cNvPr id="6" name="Gruppierung 6"/>
          <p:cNvGrpSpPr>
            <a:grpSpLocks/>
          </p:cNvGrpSpPr>
          <p:nvPr/>
        </p:nvGrpSpPr>
        <p:grpSpPr bwMode="auto">
          <a:xfrm>
            <a:off x="5827713" y="4008438"/>
            <a:ext cx="2489200" cy="1585912"/>
            <a:chOff x="5827713" y="4008438"/>
            <a:chExt cx="2489200" cy="1585912"/>
          </a:xfrm>
        </p:grpSpPr>
        <p:sp>
          <p:nvSpPr>
            <p:cNvPr id="89112" name="Abgerundetes Rechteck 21"/>
            <p:cNvSpPr>
              <a:spLocks noChangeArrowheads="1"/>
            </p:cNvSpPr>
            <p:nvPr/>
          </p:nvSpPr>
          <p:spPr bwMode="auto">
            <a:xfrm>
              <a:off x="6300788" y="4008438"/>
              <a:ext cx="1943100" cy="1585912"/>
            </a:xfrm>
            <a:prstGeom prst="roundRect">
              <a:avLst>
                <a:gd name="adj" fmla="val 16667"/>
              </a:avLst>
            </a:prstGeom>
            <a:solidFill>
              <a:srgbClr val="7F7F7F"/>
            </a:solidFill>
            <a:ln>
              <a:noFill/>
            </a:ln>
            <a:effectLst>
              <a:outerShdw dist="38100" dir="2700000" algn="tl" rotWithShape="0">
                <a:srgbClr val="808080">
                  <a:alpha val="39998"/>
                </a:srgbClr>
              </a:outerShdw>
            </a:effectLst>
            <a:extLst>
              <a:ext uri="{91240B29-F687-4F45-9708-019B960494DF}">
                <a14:hiddenLine xmlns:a14="http://schemas.microsoft.com/office/drawing/2010/main" w="38100">
                  <a:solidFill>
                    <a:srgbClr val="000000"/>
                  </a:solidFill>
                  <a:prstDash val="dash"/>
                  <a:round/>
                  <a:headEnd/>
                  <a:tailEnd/>
                </a14:hiddenLine>
              </a:ext>
            </a:extLst>
          </p:spPr>
          <p:txBody>
            <a:bodyPr lIns="0" tIns="0" rIns="0" bIns="0"/>
            <a:lstStyle/>
            <a:p>
              <a:pPr>
                <a:buFont typeface="Times" charset="0"/>
                <a:buChar char="•"/>
              </a:pPr>
              <a:endParaRPr lang="de-DE"/>
            </a:p>
          </p:txBody>
        </p:sp>
        <p:sp>
          <p:nvSpPr>
            <p:cNvPr id="23" name="Textfeld 22"/>
            <p:cNvSpPr txBox="1"/>
            <p:nvPr/>
          </p:nvSpPr>
          <p:spPr>
            <a:xfrm>
              <a:off x="6372225" y="4079875"/>
              <a:ext cx="1944688" cy="1454150"/>
            </a:xfrm>
            <a:prstGeom prst="rect">
              <a:avLst/>
            </a:prstGeom>
            <a:noFill/>
          </p:spPr>
          <p:txBody>
            <a:bodyPr>
              <a:spAutoFit/>
            </a:bodyPr>
            <a:lstStyle/>
            <a:p>
              <a:pPr algn="ctr">
                <a:lnSpc>
                  <a:spcPct val="120000"/>
                </a:lnSpc>
                <a:spcAft>
                  <a:spcPts val="600"/>
                </a:spcAft>
                <a:buFont typeface="Times" charset="0"/>
                <a:buNone/>
                <a:defRPr/>
              </a:pPr>
              <a:r>
                <a:rPr lang="de-DE" sz="1400" dirty="0">
                  <a:solidFill>
                    <a:schemeClr val="bg1"/>
                  </a:solidFill>
                </a:rPr>
                <a:t>Fertigungsnahe Dienstleistungen</a:t>
              </a:r>
            </a:p>
            <a:p>
              <a:pPr marL="176400" indent="-176400">
                <a:lnSpc>
                  <a:spcPct val="120000"/>
                </a:lnSpc>
                <a:buFont typeface="Wingdings" charset="2"/>
                <a:buChar char="§"/>
                <a:defRPr/>
              </a:pPr>
              <a:r>
                <a:rPr lang="de-DE" sz="1400" b="0" dirty="0">
                  <a:solidFill>
                    <a:schemeClr val="bg1"/>
                  </a:solidFill>
                </a:rPr>
                <a:t>Instandhaltung</a:t>
              </a:r>
            </a:p>
            <a:p>
              <a:pPr marL="176400" indent="-176400">
                <a:lnSpc>
                  <a:spcPct val="120000"/>
                </a:lnSpc>
                <a:buFont typeface="Wingdings" charset="2"/>
                <a:buChar char="§"/>
                <a:defRPr/>
              </a:pPr>
              <a:r>
                <a:rPr lang="de-DE" sz="1400" b="0" dirty="0">
                  <a:solidFill>
                    <a:schemeClr val="bg1"/>
                  </a:solidFill>
                </a:rPr>
                <a:t>Teilelogistik</a:t>
              </a:r>
            </a:p>
            <a:p>
              <a:pPr marL="176400" indent="-176400">
                <a:lnSpc>
                  <a:spcPct val="120000"/>
                </a:lnSpc>
                <a:buFont typeface="Wingdings" charset="2"/>
                <a:buChar char="§"/>
                <a:defRPr/>
              </a:pPr>
              <a:r>
                <a:rPr lang="de-DE" sz="1400" b="0" dirty="0">
                  <a:solidFill>
                    <a:schemeClr val="bg1"/>
                  </a:solidFill>
                </a:rPr>
                <a:t>Logistik Endprodukt</a:t>
              </a:r>
            </a:p>
          </p:txBody>
        </p:sp>
        <p:sp>
          <p:nvSpPr>
            <p:cNvPr id="89114" name="Pfeil nach rechts 23"/>
            <p:cNvSpPr>
              <a:spLocks noChangeArrowheads="1"/>
            </p:cNvSpPr>
            <p:nvPr/>
          </p:nvSpPr>
          <p:spPr bwMode="auto">
            <a:xfrm rot="524319">
              <a:off x="5827713" y="4608513"/>
              <a:ext cx="385762" cy="436562"/>
            </a:xfrm>
            <a:prstGeom prst="rightArrow">
              <a:avLst>
                <a:gd name="adj1" fmla="val 50000"/>
                <a:gd name="adj2" fmla="val 50000"/>
              </a:avLst>
            </a:prstGeom>
            <a:solidFill>
              <a:srgbClr val="D9D9D9"/>
            </a:solidFill>
            <a:ln>
              <a:noFill/>
            </a:ln>
            <a:effectLst>
              <a:outerShdw dist="38100" dir="2700000" algn="tl" rotWithShape="0">
                <a:srgbClr val="80808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buFont typeface="Times" charset="0"/>
                <a:buChar char="•"/>
              </a:pPr>
              <a:endParaRPr lang="de-DE"/>
            </a:p>
          </p:txBody>
        </p:sp>
      </p:grpSp>
      <p:grpSp>
        <p:nvGrpSpPr>
          <p:cNvPr id="7" name="Gruppierung 12"/>
          <p:cNvGrpSpPr>
            <a:grpSpLocks/>
          </p:cNvGrpSpPr>
          <p:nvPr/>
        </p:nvGrpSpPr>
        <p:grpSpPr bwMode="auto">
          <a:xfrm>
            <a:off x="1692275" y="2133600"/>
            <a:ext cx="2049463" cy="1235075"/>
            <a:chOff x="1692275" y="2133600"/>
            <a:chExt cx="2049463" cy="1235075"/>
          </a:xfrm>
        </p:grpSpPr>
        <p:sp>
          <p:nvSpPr>
            <p:cNvPr id="89109" name="Abgerundetes Rechteck 26"/>
            <p:cNvSpPr>
              <a:spLocks noChangeArrowheads="1"/>
            </p:cNvSpPr>
            <p:nvPr/>
          </p:nvSpPr>
          <p:spPr bwMode="auto">
            <a:xfrm>
              <a:off x="1692275" y="2133600"/>
              <a:ext cx="1655763" cy="1079500"/>
            </a:xfrm>
            <a:prstGeom prst="roundRect">
              <a:avLst>
                <a:gd name="adj" fmla="val 16667"/>
              </a:avLst>
            </a:prstGeom>
            <a:solidFill>
              <a:srgbClr val="7F7F7F"/>
            </a:solidFill>
            <a:ln>
              <a:noFill/>
            </a:ln>
            <a:effectLst>
              <a:outerShdw dist="38100" dir="2700000" algn="tl" rotWithShape="0">
                <a:srgbClr val="808080">
                  <a:alpha val="39998"/>
                </a:srgbClr>
              </a:outerShdw>
            </a:effectLst>
            <a:extLst>
              <a:ext uri="{91240B29-F687-4F45-9708-019B960494DF}">
                <a14:hiddenLine xmlns:a14="http://schemas.microsoft.com/office/drawing/2010/main" w="38100">
                  <a:solidFill>
                    <a:srgbClr val="000000"/>
                  </a:solidFill>
                  <a:prstDash val="dash"/>
                  <a:round/>
                  <a:headEnd/>
                  <a:tailEnd/>
                </a14:hiddenLine>
              </a:ext>
            </a:extLst>
          </p:spPr>
          <p:txBody>
            <a:bodyPr lIns="0" tIns="0" rIns="0" bIns="0"/>
            <a:lstStyle/>
            <a:p>
              <a:pPr>
                <a:buFont typeface="Times" charset="0"/>
                <a:buChar char="•"/>
              </a:pPr>
              <a:endParaRPr lang="de-DE"/>
            </a:p>
          </p:txBody>
        </p:sp>
        <p:sp>
          <p:nvSpPr>
            <p:cNvPr id="28" name="Textfeld 27"/>
            <p:cNvSpPr txBox="1"/>
            <p:nvPr/>
          </p:nvSpPr>
          <p:spPr>
            <a:xfrm>
              <a:off x="1763713" y="2205038"/>
              <a:ext cx="1584325" cy="938212"/>
            </a:xfrm>
            <a:prstGeom prst="rect">
              <a:avLst/>
            </a:prstGeom>
            <a:noFill/>
          </p:spPr>
          <p:txBody>
            <a:bodyPr>
              <a:spAutoFit/>
            </a:bodyPr>
            <a:lstStyle/>
            <a:p>
              <a:pPr algn="ctr">
                <a:lnSpc>
                  <a:spcPct val="120000"/>
                </a:lnSpc>
                <a:spcAft>
                  <a:spcPts val="600"/>
                </a:spcAft>
                <a:buFont typeface="Times" charset="0"/>
                <a:buNone/>
                <a:defRPr/>
              </a:pPr>
              <a:r>
                <a:rPr lang="de-DE" sz="1400" dirty="0">
                  <a:solidFill>
                    <a:schemeClr val="bg1"/>
                  </a:solidFill>
                </a:rPr>
                <a:t>Entwicklung</a:t>
              </a:r>
            </a:p>
            <a:p>
              <a:pPr marL="176400" indent="-176400">
                <a:lnSpc>
                  <a:spcPct val="120000"/>
                </a:lnSpc>
                <a:buFont typeface="Wingdings" charset="2"/>
                <a:buChar char="§"/>
                <a:defRPr/>
              </a:pPr>
              <a:r>
                <a:rPr lang="de-DE" sz="1400" b="0" dirty="0">
                  <a:solidFill>
                    <a:schemeClr val="bg1"/>
                  </a:solidFill>
                </a:rPr>
                <a:t>Entwicklungs-dienstleister</a:t>
              </a:r>
            </a:p>
          </p:txBody>
        </p:sp>
        <p:sp>
          <p:nvSpPr>
            <p:cNvPr id="89111" name="Pfeil nach rechts 32"/>
            <p:cNvSpPr>
              <a:spLocks noChangeArrowheads="1"/>
            </p:cNvSpPr>
            <p:nvPr/>
          </p:nvSpPr>
          <p:spPr bwMode="auto">
            <a:xfrm rot="-8855465">
              <a:off x="3400425" y="2932113"/>
              <a:ext cx="341313" cy="436562"/>
            </a:xfrm>
            <a:prstGeom prst="rightArrow">
              <a:avLst>
                <a:gd name="adj1" fmla="val 50000"/>
                <a:gd name="adj2" fmla="val 50000"/>
              </a:avLst>
            </a:prstGeom>
            <a:solidFill>
              <a:srgbClr val="D9D9D9"/>
            </a:solidFill>
            <a:ln>
              <a:noFill/>
            </a:ln>
            <a:effectLst>
              <a:outerShdw dist="38100" dir="2700000" algn="tl" rotWithShape="0">
                <a:srgbClr val="80808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buFont typeface="Times" charset="0"/>
                <a:buChar char="•"/>
              </a:pPr>
              <a:endParaRPr lang="de-DE"/>
            </a:p>
          </p:txBody>
        </p:sp>
      </p:grpSp>
      <p:grpSp>
        <p:nvGrpSpPr>
          <p:cNvPr id="9" name="Gruppierung 11"/>
          <p:cNvGrpSpPr>
            <a:grpSpLocks/>
          </p:cNvGrpSpPr>
          <p:nvPr/>
        </p:nvGrpSpPr>
        <p:grpSpPr bwMode="auto">
          <a:xfrm>
            <a:off x="971550" y="3429000"/>
            <a:ext cx="2528888" cy="2087563"/>
            <a:chOff x="971550" y="3429000"/>
            <a:chExt cx="2528888" cy="2087563"/>
          </a:xfrm>
        </p:grpSpPr>
        <p:sp>
          <p:nvSpPr>
            <p:cNvPr id="89106" name="Abgerundetes Rechteck 28"/>
            <p:cNvSpPr>
              <a:spLocks noChangeArrowheads="1"/>
            </p:cNvSpPr>
            <p:nvPr/>
          </p:nvSpPr>
          <p:spPr bwMode="auto">
            <a:xfrm>
              <a:off x="971550" y="3429000"/>
              <a:ext cx="1944688" cy="2087563"/>
            </a:xfrm>
            <a:prstGeom prst="roundRect">
              <a:avLst>
                <a:gd name="adj" fmla="val 16667"/>
              </a:avLst>
            </a:prstGeom>
            <a:solidFill>
              <a:srgbClr val="7F7F7F"/>
            </a:solidFill>
            <a:ln>
              <a:noFill/>
            </a:ln>
            <a:effectLst>
              <a:outerShdw dist="38100" dir="2700000" algn="tl" rotWithShape="0">
                <a:srgbClr val="808080">
                  <a:alpha val="39998"/>
                </a:srgbClr>
              </a:outerShdw>
            </a:effectLst>
            <a:extLst>
              <a:ext uri="{91240B29-F687-4F45-9708-019B960494DF}">
                <a14:hiddenLine xmlns:a14="http://schemas.microsoft.com/office/drawing/2010/main" w="38100">
                  <a:solidFill>
                    <a:srgbClr val="000000"/>
                  </a:solidFill>
                  <a:prstDash val="dash"/>
                  <a:round/>
                  <a:headEnd/>
                  <a:tailEnd/>
                </a14:hiddenLine>
              </a:ext>
            </a:extLst>
          </p:spPr>
          <p:txBody>
            <a:bodyPr lIns="0" tIns="0" rIns="0" bIns="0"/>
            <a:lstStyle/>
            <a:p>
              <a:pPr>
                <a:buFont typeface="Times" charset="0"/>
                <a:buChar char="•"/>
              </a:pPr>
              <a:endParaRPr lang="de-DE"/>
            </a:p>
          </p:txBody>
        </p:sp>
        <p:sp>
          <p:nvSpPr>
            <p:cNvPr id="30" name="Textfeld 29"/>
            <p:cNvSpPr txBox="1"/>
            <p:nvPr/>
          </p:nvSpPr>
          <p:spPr>
            <a:xfrm>
              <a:off x="1042988" y="3500438"/>
              <a:ext cx="1944687" cy="1971675"/>
            </a:xfrm>
            <a:prstGeom prst="rect">
              <a:avLst/>
            </a:prstGeom>
            <a:noFill/>
          </p:spPr>
          <p:txBody>
            <a:bodyPr>
              <a:spAutoFit/>
            </a:bodyPr>
            <a:lstStyle/>
            <a:p>
              <a:pPr algn="ctr">
                <a:lnSpc>
                  <a:spcPct val="120000"/>
                </a:lnSpc>
                <a:spcAft>
                  <a:spcPts val="600"/>
                </a:spcAft>
                <a:buFont typeface="Times" charset="0"/>
                <a:buNone/>
                <a:defRPr/>
              </a:pPr>
              <a:r>
                <a:rPr lang="de-DE" sz="1400" dirty="0">
                  <a:solidFill>
                    <a:schemeClr val="bg1"/>
                  </a:solidFill>
                </a:rPr>
                <a:t>Fertigungsferne Dienstleistungen</a:t>
              </a:r>
            </a:p>
            <a:p>
              <a:pPr marL="176400" indent="-176400">
                <a:lnSpc>
                  <a:spcPct val="120000"/>
                </a:lnSpc>
                <a:buFont typeface="Wingdings" charset="2"/>
                <a:buChar char="§"/>
                <a:defRPr/>
              </a:pPr>
              <a:r>
                <a:rPr lang="de-DE" sz="1400" b="0" dirty="0" err="1">
                  <a:solidFill>
                    <a:schemeClr val="bg1"/>
                  </a:solidFill>
                </a:rPr>
                <a:t>Facility</a:t>
              </a:r>
              <a:endParaRPr lang="de-DE" sz="1400" b="0" dirty="0">
                <a:solidFill>
                  <a:schemeClr val="bg1"/>
                </a:solidFill>
              </a:endParaRPr>
            </a:p>
            <a:p>
              <a:pPr marL="176400" indent="-176400">
                <a:lnSpc>
                  <a:spcPct val="120000"/>
                </a:lnSpc>
                <a:buFont typeface="Wingdings" charset="2"/>
                <a:buChar char="§"/>
                <a:defRPr/>
              </a:pPr>
              <a:r>
                <a:rPr lang="de-DE" sz="1400" b="0" dirty="0">
                  <a:solidFill>
                    <a:schemeClr val="bg1"/>
                  </a:solidFill>
                </a:rPr>
                <a:t>Kantine</a:t>
              </a:r>
            </a:p>
            <a:p>
              <a:pPr marL="176400" indent="-176400">
                <a:lnSpc>
                  <a:spcPct val="120000"/>
                </a:lnSpc>
                <a:buFont typeface="Wingdings" charset="2"/>
                <a:buChar char="§"/>
                <a:defRPr/>
              </a:pPr>
              <a:r>
                <a:rPr lang="de-DE" sz="1400" b="0" dirty="0">
                  <a:solidFill>
                    <a:schemeClr val="bg1"/>
                  </a:solidFill>
                </a:rPr>
                <a:t>Bewachung</a:t>
              </a:r>
            </a:p>
            <a:p>
              <a:pPr marL="176400" indent="-176400">
                <a:lnSpc>
                  <a:spcPct val="120000"/>
                </a:lnSpc>
                <a:buFont typeface="Wingdings" charset="2"/>
                <a:buChar char="§"/>
                <a:defRPr/>
              </a:pPr>
              <a:r>
                <a:rPr lang="de-DE" sz="1400" b="0" dirty="0">
                  <a:solidFill>
                    <a:schemeClr val="bg1"/>
                  </a:solidFill>
                </a:rPr>
                <a:t>Personal-DL</a:t>
              </a:r>
            </a:p>
            <a:p>
              <a:pPr marL="176400" indent="-176400">
                <a:lnSpc>
                  <a:spcPct val="120000"/>
                </a:lnSpc>
                <a:buFont typeface="Wingdings" charset="2"/>
                <a:buChar char="§"/>
                <a:defRPr/>
              </a:pPr>
              <a:r>
                <a:rPr lang="de-DE" sz="1400" b="0" dirty="0">
                  <a:solidFill>
                    <a:schemeClr val="bg1"/>
                  </a:solidFill>
                </a:rPr>
                <a:t>...</a:t>
              </a:r>
            </a:p>
          </p:txBody>
        </p:sp>
        <p:sp>
          <p:nvSpPr>
            <p:cNvPr id="89108" name="Pfeil nach rechts 33"/>
            <p:cNvSpPr>
              <a:spLocks noChangeArrowheads="1"/>
            </p:cNvSpPr>
            <p:nvPr/>
          </p:nvSpPr>
          <p:spPr bwMode="auto">
            <a:xfrm rot="10261258">
              <a:off x="3019425" y="4149725"/>
              <a:ext cx="481013" cy="436563"/>
            </a:xfrm>
            <a:prstGeom prst="rightArrow">
              <a:avLst>
                <a:gd name="adj1" fmla="val 50000"/>
                <a:gd name="adj2" fmla="val 50000"/>
              </a:avLst>
            </a:prstGeom>
            <a:solidFill>
              <a:srgbClr val="D9D9D9"/>
            </a:solidFill>
            <a:ln>
              <a:noFill/>
            </a:ln>
            <a:effectLst>
              <a:outerShdw dist="38100" dir="2700000" algn="tl" rotWithShape="0">
                <a:srgbClr val="80808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buFont typeface="Times" charset="0"/>
                <a:buChar char="•"/>
              </a:pPr>
              <a:endParaRPr lang="de-DE"/>
            </a:p>
          </p:txBody>
        </p:sp>
      </p:grpSp>
      <p:grpSp>
        <p:nvGrpSpPr>
          <p:cNvPr id="12" name="Gruppierung 8"/>
          <p:cNvGrpSpPr>
            <a:grpSpLocks/>
          </p:cNvGrpSpPr>
          <p:nvPr/>
        </p:nvGrpSpPr>
        <p:grpSpPr bwMode="auto">
          <a:xfrm>
            <a:off x="3132138" y="5059363"/>
            <a:ext cx="2303462" cy="1344612"/>
            <a:chOff x="3132138" y="5059363"/>
            <a:chExt cx="2303462" cy="1344612"/>
          </a:xfrm>
        </p:grpSpPr>
        <p:sp>
          <p:nvSpPr>
            <p:cNvPr id="89103" name="Abgerundetes Rechteck 30"/>
            <p:cNvSpPr>
              <a:spLocks noChangeArrowheads="1"/>
            </p:cNvSpPr>
            <p:nvPr/>
          </p:nvSpPr>
          <p:spPr bwMode="auto">
            <a:xfrm>
              <a:off x="3132138" y="5581650"/>
              <a:ext cx="2303462" cy="822325"/>
            </a:xfrm>
            <a:prstGeom prst="roundRect">
              <a:avLst>
                <a:gd name="adj" fmla="val 16667"/>
              </a:avLst>
            </a:prstGeom>
            <a:solidFill>
              <a:srgbClr val="7F7F7F"/>
            </a:solidFill>
            <a:ln>
              <a:noFill/>
            </a:ln>
            <a:effectLst>
              <a:outerShdw dist="38100" dir="2700000" algn="tl" rotWithShape="0">
                <a:srgbClr val="808080">
                  <a:alpha val="39998"/>
                </a:srgbClr>
              </a:outerShdw>
            </a:effectLst>
            <a:extLst>
              <a:ext uri="{91240B29-F687-4F45-9708-019B960494DF}">
                <a14:hiddenLine xmlns:a14="http://schemas.microsoft.com/office/drawing/2010/main" w="38100">
                  <a:solidFill>
                    <a:srgbClr val="000000"/>
                  </a:solidFill>
                  <a:prstDash val="dash"/>
                  <a:round/>
                  <a:headEnd/>
                  <a:tailEnd/>
                </a14:hiddenLine>
              </a:ext>
            </a:extLst>
          </p:spPr>
          <p:txBody>
            <a:bodyPr lIns="0" tIns="0" rIns="0" bIns="0"/>
            <a:lstStyle/>
            <a:p>
              <a:pPr>
                <a:buFont typeface="Times" charset="0"/>
                <a:buChar char="•"/>
              </a:pPr>
              <a:endParaRPr lang="de-DE"/>
            </a:p>
          </p:txBody>
        </p:sp>
        <p:sp>
          <p:nvSpPr>
            <p:cNvPr id="89104" name="Textfeld 31"/>
            <p:cNvSpPr txBox="1">
              <a:spLocks noChangeArrowheads="1"/>
            </p:cNvSpPr>
            <p:nvPr/>
          </p:nvSpPr>
          <p:spPr bwMode="auto">
            <a:xfrm>
              <a:off x="3203575" y="5653088"/>
              <a:ext cx="2160589" cy="67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lnSpc>
                  <a:spcPct val="120000"/>
                </a:lnSpc>
                <a:spcAft>
                  <a:spcPts val="600"/>
                </a:spcAft>
                <a:buFont typeface="Times" charset="0"/>
                <a:buNone/>
              </a:pPr>
              <a:r>
                <a:rPr lang="de-DE" sz="1400">
                  <a:solidFill>
                    <a:schemeClr val="bg1"/>
                  </a:solidFill>
                </a:rPr>
                <a:t>Zulieferung von Teilen</a:t>
              </a:r>
            </a:p>
            <a:p>
              <a:pPr algn="ctr" eaLnBrk="1" hangingPunct="1">
                <a:lnSpc>
                  <a:spcPct val="120000"/>
                </a:lnSpc>
                <a:buFont typeface="Times" charset="0"/>
                <a:buNone/>
              </a:pPr>
              <a:r>
                <a:rPr lang="de-DE" sz="1400" b="0">
                  <a:solidFill>
                    <a:schemeClr val="bg1"/>
                  </a:solidFill>
                </a:rPr>
                <a:t>(Zulieferparks)</a:t>
              </a:r>
            </a:p>
          </p:txBody>
        </p:sp>
        <p:sp>
          <p:nvSpPr>
            <p:cNvPr id="89105" name="Pfeil nach rechts 34"/>
            <p:cNvSpPr>
              <a:spLocks noChangeArrowheads="1"/>
            </p:cNvSpPr>
            <p:nvPr/>
          </p:nvSpPr>
          <p:spPr bwMode="auto">
            <a:xfrm rot="6245979">
              <a:off x="4187825" y="5059363"/>
              <a:ext cx="446087" cy="446088"/>
            </a:xfrm>
            <a:prstGeom prst="rightArrow">
              <a:avLst>
                <a:gd name="adj1" fmla="val 50000"/>
                <a:gd name="adj2" fmla="val 50000"/>
              </a:avLst>
            </a:prstGeom>
            <a:solidFill>
              <a:srgbClr val="D9D9D9"/>
            </a:solidFill>
            <a:ln>
              <a:noFill/>
            </a:ln>
            <a:effectLst>
              <a:outerShdw dist="38100" dir="2700000" algn="tl" rotWithShape="0">
                <a:srgbClr val="808080">
                  <a:alpha val="39998"/>
                </a:srgbClr>
              </a:outerShdw>
            </a:effectLst>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buFont typeface="Times" charset="0"/>
                <a:buChar char="•"/>
              </a:pPr>
              <a:endParaRPr lang="de-DE"/>
            </a:p>
          </p:txBody>
        </p:sp>
      </p:grpSp>
      <p:sp>
        <p:nvSpPr>
          <p:cNvPr id="89102" name="Titel 3"/>
          <p:cNvSpPr>
            <a:spLocks noGrp="1"/>
          </p:cNvSpPr>
          <p:nvPr>
            <p:ph type="title" idx="4294967295"/>
          </p:nvPr>
        </p:nvSpPr>
        <p:spPr bwMode="auto">
          <a:xfrm>
            <a:off x="376238" y="104775"/>
            <a:ext cx="479425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Erweiterter gewerkschaftlicher Betriebsbegriff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482DE2B0-71E0-5749-BBC4-EC0FBA43E0D2}" type="slidenum">
              <a:rPr lang="de-DE" sz="900"/>
              <a:pPr algn="r">
                <a:lnSpc>
                  <a:spcPts val="1200"/>
                </a:lnSpc>
              </a:pPr>
              <a:t>39</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8" name="Rectangle 3"/>
          <p:cNvSpPr>
            <a:spLocks noChangeArrowheads="1"/>
          </p:cNvSpPr>
          <p:nvPr/>
        </p:nvSpPr>
        <p:spPr bwMode="auto">
          <a:xfrm>
            <a:off x="782638" y="1600200"/>
            <a:ext cx="8202612"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defRPr/>
            </a:pPr>
            <a:r>
              <a:rPr lang="de-DE" sz="2000" dirty="0"/>
              <a:t>Gegenstrategie:</a:t>
            </a:r>
          </a:p>
          <a:p>
            <a:pPr marL="342000" indent="-342000" eaLnBrk="0" hangingPunct="0">
              <a:lnSpc>
                <a:spcPct val="120000"/>
              </a:lnSpc>
              <a:spcAft>
                <a:spcPts val="600"/>
              </a:spcAft>
              <a:buClr>
                <a:srgbClr val="FF0000"/>
              </a:buClr>
              <a:buFont typeface="Wingdings" charset="0"/>
              <a:buChar char=""/>
              <a:defRPr/>
            </a:pPr>
            <a:r>
              <a:rPr lang="de-DE" sz="2000" b="0" dirty="0"/>
              <a:t>Wir brauchen die tarifliche Erweiterung von Mitbestimmungsrechten.</a:t>
            </a:r>
          </a:p>
          <a:p>
            <a:pPr marL="342000" indent="-342000" eaLnBrk="0" hangingPunct="0">
              <a:lnSpc>
                <a:spcPct val="120000"/>
              </a:lnSpc>
              <a:spcAft>
                <a:spcPts val="600"/>
              </a:spcAft>
              <a:buClr>
                <a:srgbClr val="FF0000"/>
              </a:buClr>
              <a:buFont typeface="Wingdings" charset="0"/>
              <a:buChar char=""/>
              <a:defRPr/>
            </a:pPr>
            <a:r>
              <a:rPr lang="de-DE" sz="2000" b="0" dirty="0"/>
              <a:t>Wir dehnen unsere Aktivitäten über den Betriebsbegriff, wie ihn das BetrVG beschreibt, zu einem gesellschaftspolitischen Betriebsbegriff (Werkgelände, Standort, Region) aus.</a:t>
            </a:r>
          </a:p>
        </p:txBody>
      </p:sp>
      <p:sp>
        <p:nvSpPr>
          <p:cNvPr id="7" name="Rectangle 3"/>
          <p:cNvSpPr>
            <a:spLocks noChangeArrowheads="1"/>
          </p:cNvSpPr>
          <p:nvPr/>
        </p:nvSpPr>
        <p:spPr bwMode="auto">
          <a:xfrm>
            <a:off x="777875" y="4073525"/>
            <a:ext cx="836136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defRPr/>
            </a:pPr>
            <a:r>
              <a:rPr lang="de-DE" sz="2000" dirty="0"/>
              <a:t>Was können Vertrauensleute (und Betriebsräte) tun?</a:t>
            </a:r>
          </a:p>
          <a:p>
            <a:pPr marL="342000" indent="-342000" eaLnBrk="0" hangingPunct="0">
              <a:lnSpc>
                <a:spcPct val="120000"/>
              </a:lnSpc>
              <a:spcAft>
                <a:spcPts val="600"/>
              </a:spcAft>
              <a:buClr>
                <a:srgbClr val="FF0000"/>
              </a:buClr>
              <a:buFont typeface="Wingdings" charset="0"/>
              <a:buChar char=""/>
              <a:defRPr/>
            </a:pPr>
            <a:r>
              <a:rPr lang="de-DE" sz="2000" b="0" dirty="0"/>
              <a:t>Wir sprechen „</a:t>
            </a:r>
            <a:r>
              <a:rPr lang="de-DE" sz="2000" b="0" dirty="0" err="1"/>
              <a:t>outgesourcten</a:t>
            </a:r>
            <a:r>
              <a:rPr lang="de-DE" sz="2000" b="0" dirty="0"/>
              <a:t>“ </a:t>
            </a:r>
            <a:r>
              <a:rPr lang="de-DE" sz="2000" b="0" dirty="0" smtClean="0"/>
              <a:t>Kollegen/-innen </a:t>
            </a:r>
            <a:r>
              <a:rPr lang="de-DE" sz="2000" b="0" dirty="0"/>
              <a:t>an.</a:t>
            </a:r>
          </a:p>
          <a:p>
            <a:pPr marL="342000" indent="-342000" eaLnBrk="0" hangingPunct="0">
              <a:lnSpc>
                <a:spcPct val="120000"/>
              </a:lnSpc>
              <a:spcAft>
                <a:spcPts val="600"/>
              </a:spcAft>
              <a:buClr>
                <a:srgbClr val="FF0000"/>
              </a:buClr>
              <a:buFont typeface="Wingdings" charset="0"/>
              <a:buChar char=""/>
              <a:defRPr/>
            </a:pPr>
            <a:r>
              <a:rPr lang="de-DE" sz="2000" b="0" dirty="0"/>
              <a:t>Wir arbeiten Seite an Seite mit „Randbelegschaften“ zusammen.</a:t>
            </a:r>
          </a:p>
          <a:p>
            <a:pPr marL="342000" indent="-342000" eaLnBrk="0" hangingPunct="0">
              <a:lnSpc>
                <a:spcPct val="120000"/>
              </a:lnSpc>
              <a:spcAft>
                <a:spcPts val="600"/>
              </a:spcAft>
              <a:buClr>
                <a:srgbClr val="FF0000"/>
              </a:buClr>
              <a:buFont typeface="Wingdings" charset="0"/>
              <a:buChar char=""/>
              <a:defRPr/>
            </a:pPr>
            <a:r>
              <a:rPr lang="de-DE" sz="2000" b="0" dirty="0"/>
              <a:t>Wir schützen “Kernbelegschaften“ vor Lohndumping und Erpressung.</a:t>
            </a:r>
          </a:p>
          <a:p>
            <a:pPr eaLnBrk="0" hangingPunct="0">
              <a:lnSpc>
                <a:spcPct val="120000"/>
              </a:lnSpc>
              <a:spcAft>
                <a:spcPts val="600"/>
              </a:spcAft>
              <a:buClr>
                <a:srgbClr val="FF0000"/>
              </a:buClr>
              <a:buFont typeface="Wingdings" charset="0"/>
              <a:buChar char=""/>
              <a:defRPr/>
            </a:pPr>
            <a:endParaRPr lang="de-DE" sz="2000" b="0" dirty="0"/>
          </a:p>
        </p:txBody>
      </p:sp>
      <p:sp>
        <p:nvSpPr>
          <p:cNvPr id="91141" name="Titel 1"/>
          <p:cNvSpPr>
            <a:spLocks noGrp="1"/>
          </p:cNvSpPr>
          <p:nvPr>
            <p:ph type="title" idx="4294967295"/>
          </p:nvPr>
        </p:nvSpPr>
        <p:spPr bwMode="auto">
          <a:xfrm>
            <a:off x="381000" y="104775"/>
            <a:ext cx="468947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Erweiterter gewerkschaftlicher Betriebsbegriff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liennummernplatzhalter 3"/>
          <p:cNvSpPr txBox="1">
            <a:spLocks noGrp="1"/>
          </p:cNvSpPr>
          <p:nvPr/>
        </p:nvSpPr>
        <p:spPr bwMode="auto">
          <a:xfrm>
            <a:off x="8756650" y="6589713"/>
            <a:ext cx="635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D451EDAD-8FEF-0D41-A28E-D1D8F1E5764C}" type="slidenum">
              <a:rPr lang="de-DE" sz="900"/>
              <a:pPr algn="r">
                <a:lnSpc>
                  <a:spcPts val="1200"/>
                </a:lnSpc>
              </a:pPr>
              <a:t>4</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21507" name="Text Box 9"/>
          <p:cNvSpPr txBox="1">
            <a:spLocks noChangeArrowheads="1"/>
          </p:cNvSpPr>
          <p:nvPr/>
        </p:nvSpPr>
        <p:spPr bwMode="auto">
          <a:xfrm>
            <a:off x="782638" y="2073275"/>
            <a:ext cx="7488237"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40000"/>
              </a:lnSpc>
              <a:buFont typeface="Times" charset="0"/>
              <a:buNone/>
            </a:pPr>
            <a:r>
              <a:rPr lang="de-DE"/>
              <a:t>„Vertrauensleute ermöglichen kollektives Handeln im Betrieb, denn sie haben den direkten Kontakt zu den Mitgliedern und auch potenziellen Mitgliedern.“</a:t>
            </a:r>
          </a:p>
          <a:p>
            <a:pPr algn="r">
              <a:lnSpc>
                <a:spcPct val="200000"/>
              </a:lnSpc>
              <a:buFont typeface="Times" charset="0"/>
              <a:buNone/>
            </a:pPr>
            <a:r>
              <a:rPr lang="de-DE" sz="1600" b="0"/>
              <a:t>Auszug aus den „Richtlinien für die Vertrauensleutearbeit“</a:t>
            </a:r>
          </a:p>
        </p:txBody>
      </p:sp>
      <p:sp>
        <p:nvSpPr>
          <p:cNvPr id="21508" name="Titel 1"/>
          <p:cNvSpPr>
            <a:spLocks noGrp="1"/>
          </p:cNvSpPr>
          <p:nvPr>
            <p:ph type="title" idx="4294967295"/>
          </p:nvPr>
        </p:nvSpPr>
        <p:spPr bwMode="auto">
          <a:xfrm>
            <a:off x="379413" y="104775"/>
            <a:ext cx="665797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Vertrauensleute sind die IG Metall im Betrieb</a:t>
            </a:r>
          </a:p>
        </p:txBody>
      </p:sp>
      <p:pic>
        <p:nvPicPr>
          <p:cNvPr id="21509" name="Bild 3" descr="VL-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583113"/>
            <a:ext cx="554355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44473A0B-90EF-2B4F-92B6-202051583894}" type="slidenum">
              <a:rPr lang="de-DE" sz="900"/>
              <a:pPr algn="r">
                <a:lnSpc>
                  <a:spcPts val="1200"/>
                </a:lnSpc>
              </a:pPr>
              <a:t>40</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93187" name="Text Box 9"/>
          <p:cNvSpPr txBox="1">
            <a:spLocks noChangeArrowheads="1"/>
          </p:cNvSpPr>
          <p:nvPr/>
        </p:nvSpPr>
        <p:spPr bwMode="auto">
          <a:xfrm>
            <a:off x="782638" y="1600200"/>
            <a:ext cx="8110537"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pPr>
            <a:r>
              <a:rPr lang="de-DE" sz="2000" dirty="0"/>
              <a:t>Der Vertrauenskörper wählt oder benennt </a:t>
            </a:r>
            <a:r>
              <a:rPr lang="de-DE" sz="2000" dirty="0" smtClean="0"/>
              <a:t>Bildungsberater/-innen </a:t>
            </a:r>
            <a:r>
              <a:rPr lang="de-DE" sz="2000" dirty="0"/>
              <a:t>(</a:t>
            </a:r>
            <a:r>
              <a:rPr lang="de-DE" sz="2000" dirty="0" err="1"/>
              <a:t>BiBer</a:t>
            </a:r>
            <a:r>
              <a:rPr lang="de-DE" sz="2000" dirty="0"/>
              <a:t>), die sich um die systematische Ansprache, Organisation und Koordination der IG Metall-Bildungsarbeit kümmern.</a:t>
            </a:r>
          </a:p>
        </p:txBody>
      </p:sp>
      <p:sp>
        <p:nvSpPr>
          <p:cNvPr id="8" name="Rectangle 3"/>
          <p:cNvSpPr>
            <a:spLocks noChangeArrowheads="1"/>
          </p:cNvSpPr>
          <p:nvPr/>
        </p:nvSpPr>
        <p:spPr bwMode="auto">
          <a:xfrm>
            <a:off x="782638" y="3068638"/>
            <a:ext cx="609282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defRPr/>
            </a:pPr>
            <a:r>
              <a:rPr lang="de-DE" sz="2000" dirty="0"/>
              <a:t>Die IG </a:t>
            </a:r>
            <a:r>
              <a:rPr lang="de-DE" sz="2000" dirty="0" smtClean="0"/>
              <a:t>Metall-Bildungsberater/-innen </a:t>
            </a:r>
            <a:r>
              <a:rPr lang="de-DE" sz="2000" b="0" dirty="0"/>
              <a:t>...</a:t>
            </a:r>
          </a:p>
          <a:p>
            <a:pPr marL="342000" indent="-342000" eaLnBrk="0" hangingPunct="0">
              <a:lnSpc>
                <a:spcPct val="120000"/>
              </a:lnSpc>
              <a:spcAft>
                <a:spcPts val="600"/>
              </a:spcAft>
              <a:buClr>
                <a:srgbClr val="FF0000"/>
              </a:buClr>
              <a:buFont typeface="Wingdings" charset="0"/>
              <a:buChar char=""/>
              <a:defRPr/>
            </a:pPr>
            <a:r>
              <a:rPr lang="de-DE" sz="2000" b="0" dirty="0"/>
              <a:t>... beraten Mitglieder und Vertrauensleute in allen Fragen zur gewerkschaftlichen Bildungsarbeit,</a:t>
            </a:r>
          </a:p>
          <a:p>
            <a:pPr marL="342000" indent="-342000" eaLnBrk="0" hangingPunct="0">
              <a:lnSpc>
                <a:spcPct val="120000"/>
              </a:lnSpc>
              <a:spcAft>
                <a:spcPts val="600"/>
              </a:spcAft>
              <a:buClr>
                <a:srgbClr val="FF0000"/>
              </a:buClr>
              <a:buFont typeface="Wingdings" charset="0"/>
              <a:buChar char=""/>
              <a:defRPr/>
            </a:pPr>
            <a:r>
              <a:rPr lang="de-DE" sz="2000" b="0" dirty="0"/>
              <a:t>... unterstützen die systematische und längerfristige Bildungsplanung des Vertrauenskörpers,</a:t>
            </a:r>
          </a:p>
          <a:p>
            <a:pPr marL="342000" indent="-342000" eaLnBrk="0" hangingPunct="0">
              <a:lnSpc>
                <a:spcPct val="120000"/>
              </a:lnSpc>
              <a:spcAft>
                <a:spcPts val="600"/>
              </a:spcAft>
              <a:buClr>
                <a:srgbClr val="FF0000"/>
              </a:buClr>
              <a:buFont typeface="Wingdings" charset="0"/>
              <a:buChar char=""/>
              <a:defRPr/>
            </a:pPr>
            <a:r>
              <a:rPr lang="de-DE" sz="2000" b="0" dirty="0"/>
              <a:t>... erfassen Bildungsaktivitäten in einer Tabelle als Teil des gewerkschaftlichen Betriebsplans.</a:t>
            </a:r>
          </a:p>
        </p:txBody>
      </p:sp>
      <p:sp>
        <p:nvSpPr>
          <p:cNvPr id="93189" name="Titel 1"/>
          <p:cNvSpPr>
            <a:spLocks noGrp="1"/>
          </p:cNvSpPr>
          <p:nvPr>
            <p:ph type="title" idx="4294967295"/>
          </p:nvPr>
        </p:nvSpPr>
        <p:spPr bwMode="auto">
          <a:xfrm>
            <a:off x="381000" y="104775"/>
            <a:ext cx="64944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Vertrauensleute und Bildungsberatung</a:t>
            </a:r>
          </a:p>
        </p:txBody>
      </p:sp>
      <p:pic>
        <p:nvPicPr>
          <p:cNvPr id="2" name="Bild 1" descr="Bibe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997200"/>
            <a:ext cx="165576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F492359D-E5DE-814D-8D87-478A8F0E7F13}" type="slidenum">
              <a:rPr lang="de-DE" sz="900"/>
              <a:pPr algn="r">
                <a:lnSpc>
                  <a:spcPts val="1200"/>
                </a:lnSpc>
              </a:pPr>
              <a:t>41</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16393" name="Text Box 9"/>
          <p:cNvSpPr txBox="1">
            <a:spLocks noChangeArrowheads="1"/>
          </p:cNvSpPr>
          <p:nvPr/>
        </p:nvSpPr>
        <p:spPr bwMode="auto">
          <a:xfrm>
            <a:off x="782638" y="1600200"/>
            <a:ext cx="7748587" cy="728663"/>
          </a:xfrm>
          <a:prstGeom prst="rect">
            <a:avLst/>
          </a:prstGeom>
          <a:noFill/>
          <a:ln>
            <a:noFill/>
          </a:ln>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defRPr/>
            </a:pPr>
            <a:r>
              <a:rPr lang="de-DE" sz="2000" dirty="0" smtClean="0"/>
              <a:t>Vertrauensleute sind die IG Metall im Betrieb. Unsere Wahlen </a:t>
            </a:r>
            <a:r>
              <a:rPr lang="de-DE" sz="2000" dirty="0"/>
              <a:t>sind </a:t>
            </a:r>
            <a:r>
              <a:rPr lang="de-DE" sz="2000" dirty="0" smtClean="0"/>
              <a:t>mitgliederorientiert, demokratisch und gut vorbereitet.</a:t>
            </a:r>
            <a:endParaRPr lang="de-DE" sz="2000" dirty="0" smtClean="0">
              <a:latin typeface="+mn-lt"/>
            </a:endParaRPr>
          </a:p>
        </p:txBody>
      </p:sp>
      <p:sp>
        <p:nvSpPr>
          <p:cNvPr id="8" name="Rectangle 3"/>
          <p:cNvSpPr>
            <a:spLocks noChangeArrowheads="1"/>
          </p:cNvSpPr>
          <p:nvPr/>
        </p:nvSpPr>
        <p:spPr bwMode="auto">
          <a:xfrm>
            <a:off x="782638" y="2636838"/>
            <a:ext cx="825341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defRPr/>
            </a:pPr>
            <a:r>
              <a:rPr lang="de-DE" sz="2000" dirty="0"/>
              <a:t>Die Wahlvorbereitung:</a:t>
            </a:r>
          </a:p>
          <a:p>
            <a:pPr marL="342000" indent="-342000" eaLnBrk="0" hangingPunct="0">
              <a:lnSpc>
                <a:spcPct val="120000"/>
              </a:lnSpc>
              <a:spcAft>
                <a:spcPts val="600"/>
              </a:spcAft>
              <a:buClr>
                <a:srgbClr val="FF0000"/>
              </a:buClr>
              <a:buFont typeface="Wingdings" charset="0"/>
              <a:buChar char=""/>
              <a:defRPr/>
            </a:pPr>
            <a:r>
              <a:rPr lang="de-DE" sz="2000" b="0" dirty="0"/>
              <a:t>VL-Wahlen finden alle vier Jahre statt.</a:t>
            </a:r>
          </a:p>
          <a:p>
            <a:pPr marL="342000" indent="-342000" eaLnBrk="0" hangingPunct="0">
              <a:lnSpc>
                <a:spcPct val="120000"/>
              </a:lnSpc>
              <a:spcAft>
                <a:spcPts val="600"/>
              </a:spcAft>
              <a:buClr>
                <a:srgbClr val="FF0000"/>
              </a:buClr>
              <a:buFont typeface="Wingdings" charset="0"/>
              <a:buChar char=""/>
              <a:defRPr/>
            </a:pPr>
            <a:r>
              <a:rPr lang="de-DE" sz="2000" b="0" dirty="0"/>
              <a:t>VL-Wahlen beteiligen alle Mitglieder in allen betrieblichen Bereichen.</a:t>
            </a:r>
          </a:p>
          <a:p>
            <a:pPr marL="342000" indent="-342000" eaLnBrk="0" hangingPunct="0">
              <a:lnSpc>
                <a:spcPct val="120000"/>
              </a:lnSpc>
              <a:spcAft>
                <a:spcPts val="600"/>
              </a:spcAft>
              <a:buClr>
                <a:srgbClr val="FF0000"/>
              </a:buClr>
              <a:buFont typeface="Wingdings" charset="0"/>
              <a:buChar char=""/>
              <a:defRPr/>
            </a:pPr>
            <a:r>
              <a:rPr lang="de-DE" sz="2000" b="0" dirty="0"/>
              <a:t>Wir diskutieren mit den Mitgliedern die Arbeitsgrundlage für die nächste Wahlperiode.</a:t>
            </a:r>
          </a:p>
          <a:p>
            <a:pPr marL="342000" indent="-342000" eaLnBrk="0" hangingPunct="0">
              <a:lnSpc>
                <a:spcPct val="120000"/>
              </a:lnSpc>
              <a:spcAft>
                <a:spcPts val="600"/>
              </a:spcAft>
              <a:buClr>
                <a:srgbClr val="FF0000"/>
              </a:buClr>
              <a:buFont typeface="Wingdings" charset="0"/>
              <a:buChar char=""/>
              <a:defRPr/>
            </a:pPr>
            <a:r>
              <a:rPr lang="de-DE" sz="2000" b="0" dirty="0"/>
              <a:t>Wir beziehen </a:t>
            </a:r>
            <a:r>
              <a:rPr lang="de-DE" sz="2000" b="0" dirty="0" smtClean="0"/>
              <a:t>Kollegen/-innen </a:t>
            </a:r>
            <a:r>
              <a:rPr lang="de-DE" sz="2000" b="0" dirty="0"/>
              <a:t>in Leiharbeit und mit Werkverträgen ein.</a:t>
            </a:r>
          </a:p>
        </p:txBody>
      </p:sp>
      <p:sp>
        <p:nvSpPr>
          <p:cNvPr id="95237" name="Titel 1"/>
          <p:cNvSpPr>
            <a:spLocks noGrp="1"/>
          </p:cNvSpPr>
          <p:nvPr>
            <p:ph type="title" idx="4294967295"/>
          </p:nvPr>
        </p:nvSpPr>
        <p:spPr bwMode="auto">
          <a:xfrm>
            <a:off x="381000" y="104775"/>
            <a:ext cx="64944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Vertrauensleutewahlen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608FDB1D-74C7-CF40-B04A-C311D20A061C}" type="slidenum">
              <a:rPr lang="de-DE" sz="900"/>
              <a:pPr algn="r">
                <a:lnSpc>
                  <a:spcPts val="1200"/>
                </a:lnSpc>
              </a:pPr>
              <a:t>42</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8" name="Rectangle 3"/>
          <p:cNvSpPr>
            <a:spLocks noChangeArrowheads="1"/>
          </p:cNvSpPr>
          <p:nvPr/>
        </p:nvSpPr>
        <p:spPr bwMode="auto">
          <a:xfrm>
            <a:off x="773113" y="1600200"/>
            <a:ext cx="811053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defRPr/>
            </a:pPr>
            <a:r>
              <a:rPr lang="de-DE" sz="2000" dirty="0"/>
              <a:t>Das Wahlverfahren:</a:t>
            </a:r>
          </a:p>
          <a:p>
            <a:pPr marL="342000" indent="-342000" eaLnBrk="0" hangingPunct="0">
              <a:lnSpc>
                <a:spcPct val="120000"/>
              </a:lnSpc>
              <a:spcAft>
                <a:spcPts val="600"/>
              </a:spcAft>
              <a:buClr>
                <a:srgbClr val="FF0000"/>
              </a:buClr>
              <a:buFont typeface="Wingdings" charset="0"/>
              <a:buChar char=""/>
              <a:defRPr/>
            </a:pPr>
            <a:r>
              <a:rPr lang="de-DE" sz="2000" b="0" dirty="0"/>
              <a:t>Wir können – je nach Struktur des Betriebes – unterschiedliche Wahlverfahren anwenden – geheim (per Stimmzettel) oder per Handzeichen.</a:t>
            </a:r>
          </a:p>
          <a:p>
            <a:pPr marL="342000" indent="-342000" eaLnBrk="0" hangingPunct="0">
              <a:lnSpc>
                <a:spcPct val="120000"/>
              </a:lnSpc>
              <a:spcAft>
                <a:spcPts val="600"/>
              </a:spcAft>
              <a:buClr>
                <a:srgbClr val="FF0000"/>
              </a:buClr>
              <a:buFont typeface="Wingdings" charset="0"/>
              <a:buChar char=""/>
              <a:defRPr/>
            </a:pPr>
            <a:r>
              <a:rPr lang="de-DE" sz="2000" b="0" dirty="0"/>
              <a:t>Die gewählten Vertrauensleute bilden den neuen Vertrauenskörper.</a:t>
            </a:r>
          </a:p>
          <a:p>
            <a:pPr marL="342000" indent="-342000" eaLnBrk="0" hangingPunct="0">
              <a:lnSpc>
                <a:spcPct val="120000"/>
              </a:lnSpc>
              <a:spcAft>
                <a:spcPts val="600"/>
              </a:spcAft>
              <a:buClr>
                <a:srgbClr val="FF0000"/>
              </a:buClr>
              <a:buFont typeface="Wingdings" charset="0"/>
              <a:buChar char=""/>
              <a:defRPr/>
            </a:pPr>
            <a:r>
              <a:rPr lang="de-DE" sz="2000" b="0" dirty="0"/>
              <a:t>Dieser wählt sich eine Leitung.</a:t>
            </a:r>
          </a:p>
          <a:p>
            <a:pPr marL="342000" indent="-342000" eaLnBrk="0" hangingPunct="0">
              <a:lnSpc>
                <a:spcPct val="120000"/>
              </a:lnSpc>
              <a:spcAft>
                <a:spcPts val="600"/>
              </a:spcAft>
              <a:buClr>
                <a:srgbClr val="FF0000"/>
              </a:buClr>
              <a:buFont typeface="Wingdings" charset="0"/>
              <a:buChar char=""/>
              <a:defRPr/>
            </a:pPr>
            <a:r>
              <a:rPr lang="de-DE" sz="2000" b="0" dirty="0"/>
              <a:t>Die Verwaltungsstelle wird über den Ausgang der Wahlen informiert.</a:t>
            </a:r>
          </a:p>
        </p:txBody>
      </p:sp>
      <p:sp>
        <p:nvSpPr>
          <p:cNvPr id="97284" name="Titel 1"/>
          <p:cNvSpPr>
            <a:spLocks noGrp="1"/>
          </p:cNvSpPr>
          <p:nvPr>
            <p:ph type="title" idx="4294967295"/>
          </p:nvPr>
        </p:nvSpPr>
        <p:spPr bwMode="auto">
          <a:xfrm>
            <a:off x="381000" y="104775"/>
            <a:ext cx="64944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Vertrauensleutewahlen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81945FD9-6F90-5B47-B250-2C66F4731646}" type="slidenum">
              <a:rPr lang="de-DE" sz="900"/>
              <a:pPr algn="r">
                <a:lnSpc>
                  <a:spcPts val="1200"/>
                </a:lnSpc>
              </a:pPr>
              <a:t>43</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99331" name="Text Box 9"/>
          <p:cNvSpPr txBox="1">
            <a:spLocks noChangeArrowheads="1"/>
          </p:cNvSpPr>
          <p:nvPr/>
        </p:nvSpPr>
        <p:spPr bwMode="auto">
          <a:xfrm>
            <a:off x="782638" y="1600200"/>
            <a:ext cx="825341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pPr>
            <a:r>
              <a:rPr lang="de-DE" sz="2000"/>
              <a:t>Mitglieder und Belegschaft wollen schnell und umfassend über betriebliche und gesellschaftspolitische Themen informiert werden.</a:t>
            </a:r>
          </a:p>
        </p:txBody>
      </p:sp>
      <p:sp>
        <p:nvSpPr>
          <p:cNvPr id="8" name="Rectangle 3"/>
          <p:cNvSpPr>
            <a:spLocks noChangeArrowheads="1"/>
          </p:cNvSpPr>
          <p:nvPr/>
        </p:nvSpPr>
        <p:spPr bwMode="auto">
          <a:xfrm>
            <a:off x="782638" y="2636838"/>
            <a:ext cx="83026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defRPr/>
            </a:pPr>
            <a:r>
              <a:rPr lang="de-DE" sz="2000" dirty="0"/>
              <a:t>Uns stehen viele Kommunikationsmittel zur Verfügung:</a:t>
            </a:r>
          </a:p>
          <a:p>
            <a:pPr marL="342000" indent="-342000" eaLnBrk="0" hangingPunct="0">
              <a:lnSpc>
                <a:spcPct val="120000"/>
              </a:lnSpc>
              <a:spcAft>
                <a:spcPts val="600"/>
              </a:spcAft>
              <a:buClr>
                <a:srgbClr val="FF0000"/>
              </a:buClr>
              <a:buFont typeface="Wingdings" charset="0"/>
              <a:buChar char=""/>
              <a:defRPr/>
            </a:pPr>
            <a:r>
              <a:rPr lang="de-DE" sz="2000" b="0" dirty="0"/>
              <a:t>Die Betriebszeitung oder auch ein VL-Info,</a:t>
            </a:r>
          </a:p>
          <a:p>
            <a:pPr marL="342000" indent="-342000" eaLnBrk="0" hangingPunct="0">
              <a:lnSpc>
                <a:spcPct val="120000"/>
              </a:lnSpc>
              <a:spcAft>
                <a:spcPts val="600"/>
              </a:spcAft>
              <a:buClr>
                <a:srgbClr val="FF0000"/>
              </a:buClr>
              <a:buFont typeface="Wingdings" charset="0"/>
              <a:buChar char=""/>
              <a:defRPr/>
            </a:pPr>
            <a:r>
              <a:rPr lang="de-DE" sz="2000" b="0" dirty="0"/>
              <a:t>Aushänge an „Schwarzen Brettern“ und Infotafeln,</a:t>
            </a:r>
          </a:p>
          <a:p>
            <a:pPr marL="342000" indent="-342000" eaLnBrk="0" hangingPunct="0">
              <a:lnSpc>
                <a:spcPct val="120000"/>
              </a:lnSpc>
              <a:spcAft>
                <a:spcPts val="600"/>
              </a:spcAft>
              <a:buClr>
                <a:srgbClr val="FF0000"/>
              </a:buClr>
              <a:buFont typeface="Wingdings" charset="0"/>
              <a:buChar char=""/>
              <a:defRPr/>
            </a:pPr>
            <a:r>
              <a:rPr lang="de-DE" sz="2000" b="0" dirty="0"/>
              <a:t>Flugblätter (selbst gestaltete oder zentrale der IG Metall),</a:t>
            </a:r>
          </a:p>
          <a:p>
            <a:pPr marL="342000" indent="-342000" eaLnBrk="0" hangingPunct="0">
              <a:lnSpc>
                <a:spcPct val="120000"/>
              </a:lnSpc>
              <a:spcAft>
                <a:spcPts val="600"/>
              </a:spcAft>
              <a:buClr>
                <a:srgbClr val="FF0000"/>
              </a:buClr>
              <a:buFont typeface="Wingdings" charset="0"/>
              <a:buChar char=""/>
              <a:defRPr/>
            </a:pPr>
            <a:r>
              <a:rPr lang="de-DE" sz="2000" b="0" dirty="0"/>
              <a:t>E-Mail, SMS und die neuen sozialen Medien (Facebook, </a:t>
            </a:r>
            <a:r>
              <a:rPr lang="de-DE" sz="2000" b="0" dirty="0" err="1"/>
              <a:t>Twitter</a:t>
            </a:r>
            <a:r>
              <a:rPr lang="de-DE" sz="2000" b="0" dirty="0"/>
              <a:t> &amp; Co)</a:t>
            </a:r>
          </a:p>
          <a:p>
            <a:pPr marL="342000" indent="-342000" eaLnBrk="0" hangingPunct="0">
              <a:lnSpc>
                <a:spcPct val="120000"/>
              </a:lnSpc>
              <a:spcAft>
                <a:spcPts val="600"/>
              </a:spcAft>
              <a:buClr>
                <a:srgbClr val="FF0000"/>
              </a:buClr>
              <a:buFont typeface="Wingdings" charset="0"/>
              <a:buChar char=""/>
              <a:defRPr/>
            </a:pPr>
            <a:r>
              <a:rPr lang="de-DE" sz="2000" b="0" dirty="0"/>
              <a:t>Eigene Internetseiten oder die der Verwaltungsstelle,</a:t>
            </a:r>
          </a:p>
          <a:p>
            <a:pPr marL="342000" indent="-342000" eaLnBrk="0" hangingPunct="0">
              <a:lnSpc>
                <a:spcPct val="120000"/>
              </a:lnSpc>
              <a:spcAft>
                <a:spcPts val="600"/>
              </a:spcAft>
              <a:buClr>
                <a:srgbClr val="FF0000"/>
              </a:buClr>
              <a:buFont typeface="Wingdings" charset="0"/>
              <a:buChar char=""/>
              <a:defRPr/>
            </a:pPr>
            <a:r>
              <a:rPr lang="de-DE" sz="2000" b="0" dirty="0"/>
              <a:t>Die Betriebsversammlung.</a:t>
            </a:r>
          </a:p>
        </p:txBody>
      </p:sp>
      <p:sp>
        <p:nvSpPr>
          <p:cNvPr id="99333" name="Titel 1"/>
          <p:cNvSpPr>
            <a:spLocks noGrp="1"/>
          </p:cNvSpPr>
          <p:nvPr>
            <p:ph type="title" idx="4294967295"/>
          </p:nvPr>
        </p:nvSpPr>
        <p:spPr bwMode="auto">
          <a:xfrm>
            <a:off x="381000" y="104775"/>
            <a:ext cx="64944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Gewerkschaftliche Öffentlichkeitsarbeit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C6BB1DF8-EC38-594D-B46A-DCAE3BFF6BB8}" type="slidenum">
              <a:rPr lang="de-DE" sz="900"/>
              <a:pPr algn="r">
                <a:lnSpc>
                  <a:spcPts val="1200"/>
                </a:lnSpc>
              </a:pPr>
              <a:t>44</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16393" name="Text Box 9"/>
          <p:cNvSpPr txBox="1">
            <a:spLocks noChangeArrowheads="1"/>
          </p:cNvSpPr>
          <p:nvPr/>
        </p:nvSpPr>
        <p:spPr bwMode="auto">
          <a:xfrm>
            <a:off x="782638" y="1600200"/>
            <a:ext cx="7748587" cy="728663"/>
          </a:xfrm>
          <a:prstGeom prst="rect">
            <a:avLst/>
          </a:prstGeom>
          <a:noFill/>
          <a:ln>
            <a:noFill/>
          </a:ln>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defRPr/>
            </a:pPr>
            <a:r>
              <a:rPr lang="de-DE" sz="2000" dirty="0" smtClean="0"/>
              <a:t>Wir nutzen das reichhaltige Angebot an Informationsmaterialien der IG Metall.</a:t>
            </a:r>
            <a:endParaRPr lang="de-DE" sz="2000" dirty="0" smtClean="0">
              <a:latin typeface="+mn-lt"/>
            </a:endParaRPr>
          </a:p>
        </p:txBody>
      </p:sp>
      <p:sp>
        <p:nvSpPr>
          <p:cNvPr id="8" name="Rectangle 3"/>
          <p:cNvSpPr>
            <a:spLocks noChangeArrowheads="1"/>
          </p:cNvSpPr>
          <p:nvPr/>
        </p:nvSpPr>
        <p:spPr bwMode="auto">
          <a:xfrm>
            <a:off x="782638" y="2636838"/>
            <a:ext cx="8202612"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defRPr/>
            </a:pPr>
            <a:r>
              <a:rPr lang="de-DE" sz="2000" dirty="0"/>
              <a:t>Über die Verwaltungsstelle oder den Vorstand beziehen wir:</a:t>
            </a:r>
          </a:p>
          <a:p>
            <a:pPr marL="342000" indent="-342000" eaLnBrk="0" hangingPunct="0">
              <a:lnSpc>
                <a:spcPct val="120000"/>
              </a:lnSpc>
              <a:spcAft>
                <a:spcPts val="600"/>
              </a:spcAft>
              <a:buClr>
                <a:srgbClr val="FF0000"/>
              </a:buClr>
              <a:buFont typeface="Wingdings" charset="0"/>
              <a:buChar char=""/>
              <a:defRPr/>
            </a:pPr>
            <a:r>
              <a:rPr lang="de-DE" sz="2000" b="0" dirty="0"/>
              <a:t>Flugblätter und Plakate zu aktuellen Initiativen (Tarifrunde etc.),</a:t>
            </a:r>
          </a:p>
          <a:p>
            <a:pPr marL="342000" indent="-342000" eaLnBrk="0" hangingPunct="0">
              <a:lnSpc>
                <a:spcPct val="120000"/>
              </a:lnSpc>
              <a:spcAft>
                <a:spcPts val="600"/>
              </a:spcAft>
              <a:buClr>
                <a:srgbClr val="FF0000"/>
              </a:buClr>
              <a:buFont typeface="Wingdings" charset="0"/>
              <a:buChar char=""/>
              <a:defRPr/>
            </a:pPr>
            <a:r>
              <a:rPr lang="de-DE" sz="2000" b="0" dirty="0"/>
              <a:t>Broschüren und Faltblätter für aktuelle und langfristig angelegte Kampagnen und Themen, </a:t>
            </a:r>
          </a:p>
          <a:p>
            <a:pPr marL="342000" indent="-342000" eaLnBrk="0" hangingPunct="0">
              <a:lnSpc>
                <a:spcPct val="120000"/>
              </a:lnSpc>
              <a:spcAft>
                <a:spcPts val="600"/>
              </a:spcAft>
              <a:buClr>
                <a:srgbClr val="FF0000"/>
              </a:buClr>
              <a:buFont typeface="Wingdings" charset="0"/>
              <a:buChar char=""/>
              <a:defRPr/>
            </a:pPr>
            <a:r>
              <a:rPr lang="de-DE" sz="2000" b="0" dirty="0"/>
              <a:t>Fragebogenaktionen, die für ausgewählte Themen sensibilisieren, </a:t>
            </a:r>
          </a:p>
          <a:p>
            <a:pPr marL="342000" indent="-342000" eaLnBrk="0" hangingPunct="0">
              <a:lnSpc>
                <a:spcPct val="120000"/>
              </a:lnSpc>
              <a:spcAft>
                <a:spcPts val="600"/>
              </a:spcAft>
              <a:buClr>
                <a:srgbClr val="FF0000"/>
              </a:buClr>
              <a:buFont typeface="Wingdings" charset="0"/>
              <a:buChar char=""/>
              <a:defRPr/>
            </a:pPr>
            <a:r>
              <a:rPr lang="de-DE" sz="2000" b="0" dirty="0"/>
              <a:t>Filme und CDs als Hintergrundinformation.</a:t>
            </a:r>
          </a:p>
        </p:txBody>
      </p:sp>
      <p:sp>
        <p:nvSpPr>
          <p:cNvPr id="101381" name="Titel 1"/>
          <p:cNvSpPr>
            <a:spLocks noGrp="1"/>
          </p:cNvSpPr>
          <p:nvPr>
            <p:ph type="title" idx="4294967295"/>
          </p:nvPr>
        </p:nvSpPr>
        <p:spPr bwMode="auto">
          <a:xfrm>
            <a:off x="381000" y="104775"/>
            <a:ext cx="64944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Gewerkschaftliche Öffentlichkeitsarbeit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0DD1F793-EEDD-6144-AFA5-8A9D64A6301E}" type="slidenum">
              <a:rPr lang="de-DE" sz="900"/>
              <a:pPr algn="r">
                <a:lnSpc>
                  <a:spcPts val="1200"/>
                </a:lnSpc>
              </a:pPr>
              <a:t>45</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9" name="Text Box 9"/>
          <p:cNvSpPr txBox="1">
            <a:spLocks noChangeArrowheads="1"/>
          </p:cNvSpPr>
          <p:nvPr/>
        </p:nvSpPr>
        <p:spPr bwMode="auto">
          <a:xfrm>
            <a:off x="806450" y="1600200"/>
            <a:ext cx="8110538" cy="1466850"/>
          </a:xfrm>
          <a:prstGeom prst="rect">
            <a:avLst/>
          </a:prstGeom>
          <a:noFill/>
          <a:ln>
            <a:noFill/>
          </a:ln>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defRPr/>
            </a:pPr>
            <a:r>
              <a:rPr lang="de-DE" sz="2000" dirty="0" smtClean="0"/>
              <a:t>Wir haben einen breiten Kulturbegriff, d. h. Kultur ist Gesamtheit der menschlichen Arbeits- und Lebensweise. Kultur ist </a:t>
            </a:r>
            <a:r>
              <a:rPr lang="de-DE" sz="2000" dirty="0"/>
              <a:t>nie </a:t>
            </a:r>
            <a:r>
              <a:rPr lang="de-DE" sz="2000" dirty="0" smtClean="0"/>
              <a:t>wertfrei, ist untrennbar mit allen Lebensbereichen verbunden und Gradmesser eines guten Lebens.</a:t>
            </a:r>
            <a:endParaRPr lang="de-DE" sz="2000" dirty="0" smtClean="0">
              <a:latin typeface="+mn-lt"/>
            </a:endParaRPr>
          </a:p>
        </p:txBody>
      </p:sp>
      <p:sp>
        <p:nvSpPr>
          <p:cNvPr id="61444" name="Textfeld 2"/>
          <p:cNvSpPr txBox="1">
            <a:spLocks noChangeArrowheads="1"/>
          </p:cNvSpPr>
          <p:nvPr/>
        </p:nvSpPr>
        <p:spPr bwMode="auto">
          <a:xfrm>
            <a:off x="782638" y="3357563"/>
            <a:ext cx="7748587"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lnSpc>
                <a:spcPct val="130000"/>
              </a:lnSpc>
              <a:spcAft>
                <a:spcPts val="1200"/>
              </a:spcAft>
              <a:buFont typeface="Times" charset="0"/>
              <a:buNone/>
            </a:pPr>
            <a:r>
              <a:rPr lang="de-DE" sz="2000" b="0" i="1"/>
              <a:t>„... Unsere Vorstellung von Kultur heißt, dass sich sowohl die herrschende Kultur erobern als auch Gegenkultur sein muss. Gewerkschaftliche Kulturarbeit ist nicht nur persönliche Entfaltung, nicht nur Mittel im Kampf, sondern sie ist selbst Kampf. Sie muss Teil gewerkschaftlicher Alltagspraxis werden.“</a:t>
            </a:r>
          </a:p>
          <a:p>
            <a:pPr algn="r" eaLnBrk="1" hangingPunct="1">
              <a:lnSpc>
                <a:spcPct val="130000"/>
              </a:lnSpc>
              <a:buFont typeface="Times" charset="0"/>
              <a:buNone/>
            </a:pPr>
            <a:r>
              <a:rPr lang="de-DE" sz="1400" b="0"/>
              <a:t>Aus: Entschließung 20 des IG Metall-Gewerkschaftstages in Hamburg, 1986</a:t>
            </a:r>
          </a:p>
        </p:txBody>
      </p:sp>
      <p:sp>
        <p:nvSpPr>
          <p:cNvPr id="103429" name="Titel 1"/>
          <p:cNvSpPr>
            <a:spLocks noGrp="1"/>
          </p:cNvSpPr>
          <p:nvPr>
            <p:ph type="title" idx="4294967295"/>
          </p:nvPr>
        </p:nvSpPr>
        <p:spPr bwMode="auto">
          <a:xfrm>
            <a:off x="381000" y="104775"/>
            <a:ext cx="521811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Gewerkschaftliche Kulturarbeit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DB7DE19B-F5AD-F846-ABF2-678490E21714}" type="slidenum">
              <a:rPr lang="de-DE" sz="900"/>
              <a:pPr algn="r">
                <a:lnSpc>
                  <a:spcPts val="1200"/>
                </a:lnSpc>
              </a:pPr>
              <a:t>46</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7" name="Rectangle 3"/>
          <p:cNvSpPr>
            <a:spLocks noChangeArrowheads="1"/>
          </p:cNvSpPr>
          <p:nvPr/>
        </p:nvSpPr>
        <p:spPr bwMode="auto">
          <a:xfrm>
            <a:off x="785813" y="1600200"/>
            <a:ext cx="8253412"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defRPr/>
            </a:pPr>
            <a:r>
              <a:rPr lang="de-DE" sz="2000" dirty="0"/>
              <a:t>Kulturelle Aktionen und Projekte ...</a:t>
            </a:r>
          </a:p>
          <a:p>
            <a:pPr marL="342000" indent="-342000" eaLnBrk="0" hangingPunct="0">
              <a:lnSpc>
                <a:spcPct val="120000"/>
              </a:lnSpc>
              <a:spcAft>
                <a:spcPts val="600"/>
              </a:spcAft>
              <a:buClr>
                <a:srgbClr val="FF0000"/>
              </a:buClr>
              <a:buFont typeface="Wingdings" charset="0"/>
              <a:buChar char=""/>
              <a:defRPr/>
            </a:pPr>
            <a:r>
              <a:rPr lang="de-DE" sz="2000" b="0" dirty="0"/>
              <a:t>... unterstützen Tarifkämpfe und Kampagnen,</a:t>
            </a:r>
          </a:p>
          <a:p>
            <a:pPr marL="342000" indent="-342000" eaLnBrk="0" hangingPunct="0">
              <a:lnSpc>
                <a:spcPct val="120000"/>
              </a:lnSpc>
              <a:spcAft>
                <a:spcPts val="600"/>
              </a:spcAft>
              <a:buClr>
                <a:srgbClr val="FF0000"/>
              </a:buClr>
              <a:buFont typeface="Wingdings" charset="0"/>
              <a:buChar char=""/>
              <a:defRPr/>
            </a:pPr>
            <a:r>
              <a:rPr lang="de-DE" sz="2000" b="0" dirty="0"/>
              <a:t>... zeigen die Präsenz der IG Metall in Betrieb und Region,</a:t>
            </a:r>
          </a:p>
          <a:p>
            <a:pPr marL="342000" indent="-342000" eaLnBrk="0" hangingPunct="0">
              <a:lnSpc>
                <a:spcPct val="120000"/>
              </a:lnSpc>
              <a:spcAft>
                <a:spcPts val="600"/>
              </a:spcAft>
              <a:buClr>
                <a:srgbClr val="FF0000"/>
              </a:buClr>
              <a:buFont typeface="Wingdings" charset="0"/>
              <a:buChar char=""/>
              <a:defRPr/>
            </a:pPr>
            <a:r>
              <a:rPr lang="de-DE" sz="2000" b="0" dirty="0"/>
              <a:t>... machen Ergebnisse aus IG Metall-Seminaren öffentlich,</a:t>
            </a:r>
          </a:p>
          <a:p>
            <a:pPr marL="342000" indent="-342000" eaLnBrk="0" hangingPunct="0">
              <a:lnSpc>
                <a:spcPct val="120000"/>
              </a:lnSpc>
              <a:spcAft>
                <a:spcPts val="600"/>
              </a:spcAft>
              <a:buClr>
                <a:srgbClr val="FF0000"/>
              </a:buClr>
              <a:buFont typeface="Wingdings" charset="0"/>
              <a:buChar char=""/>
              <a:defRPr/>
            </a:pPr>
            <a:r>
              <a:rPr lang="de-DE" sz="2000" b="0" dirty="0"/>
              <a:t>... machen Solidarität zu einer positiven und lebendigen Erfahrung,</a:t>
            </a:r>
          </a:p>
          <a:p>
            <a:pPr marL="342000" indent="-342000" eaLnBrk="0" hangingPunct="0">
              <a:lnSpc>
                <a:spcPct val="120000"/>
              </a:lnSpc>
              <a:spcAft>
                <a:spcPts val="600"/>
              </a:spcAft>
              <a:buClr>
                <a:srgbClr val="FF0000"/>
              </a:buClr>
              <a:buFont typeface="Wingdings" charset="0"/>
              <a:buChar char=""/>
              <a:defRPr/>
            </a:pPr>
            <a:r>
              <a:rPr lang="de-DE" sz="2000" b="0" dirty="0"/>
              <a:t>... stärken das Selbstbewusstsein und haben befreiende Wirkung.</a:t>
            </a:r>
          </a:p>
          <a:p>
            <a:pPr eaLnBrk="0" hangingPunct="0">
              <a:lnSpc>
                <a:spcPct val="120000"/>
              </a:lnSpc>
              <a:spcAft>
                <a:spcPts val="600"/>
              </a:spcAft>
              <a:buClr>
                <a:srgbClr val="FF0000"/>
              </a:buClr>
              <a:buFont typeface="Wingdings" charset="0"/>
              <a:buChar char=""/>
              <a:defRPr/>
            </a:pPr>
            <a:endParaRPr lang="de-DE" sz="2000" b="0" dirty="0"/>
          </a:p>
        </p:txBody>
      </p:sp>
      <p:sp>
        <p:nvSpPr>
          <p:cNvPr id="105476" name="Titel 1"/>
          <p:cNvSpPr>
            <a:spLocks noGrp="1"/>
          </p:cNvSpPr>
          <p:nvPr>
            <p:ph type="title" idx="4294967295"/>
          </p:nvPr>
        </p:nvSpPr>
        <p:spPr bwMode="auto">
          <a:xfrm>
            <a:off x="381000" y="104775"/>
            <a:ext cx="512762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Gewerkschaftliche Kulturarbeit</a:t>
            </a:r>
          </a:p>
        </p:txBody>
      </p:sp>
      <p:sp>
        <p:nvSpPr>
          <p:cNvPr id="8" name="Rectangle 3"/>
          <p:cNvSpPr>
            <a:spLocks noChangeArrowheads="1"/>
          </p:cNvSpPr>
          <p:nvPr/>
        </p:nvSpPr>
        <p:spPr bwMode="auto">
          <a:xfrm>
            <a:off x="782638" y="4437063"/>
            <a:ext cx="8253412"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defRPr/>
            </a:pPr>
            <a:r>
              <a:rPr lang="de-DE" sz="2000" dirty="0"/>
              <a:t>Kulturelle und künstlerische Methoden ...</a:t>
            </a:r>
          </a:p>
          <a:p>
            <a:pPr marL="342000" indent="-342000" eaLnBrk="0" hangingPunct="0">
              <a:lnSpc>
                <a:spcPct val="120000"/>
              </a:lnSpc>
              <a:spcAft>
                <a:spcPts val="600"/>
              </a:spcAft>
              <a:buClr>
                <a:srgbClr val="FF0000"/>
              </a:buClr>
              <a:buFont typeface="Wingdings" charset="0"/>
              <a:buChar char=""/>
              <a:defRPr/>
            </a:pPr>
            <a:r>
              <a:rPr lang="de-DE" sz="2000" b="0" dirty="0"/>
              <a:t>... beflügeln die gewerkschaftliche Öffentlichkeitsarbeit,</a:t>
            </a:r>
          </a:p>
          <a:p>
            <a:pPr marL="342000" indent="-342000" eaLnBrk="0" hangingPunct="0">
              <a:lnSpc>
                <a:spcPct val="120000"/>
              </a:lnSpc>
              <a:spcAft>
                <a:spcPts val="600"/>
              </a:spcAft>
              <a:buClr>
                <a:srgbClr val="FF0000"/>
              </a:buClr>
              <a:buFont typeface="Wingdings" charset="0"/>
              <a:buChar char=""/>
              <a:defRPr/>
            </a:pPr>
            <a:r>
              <a:rPr lang="de-DE" sz="2000" b="0" dirty="0"/>
              <a:t>... machen Seminare und Aktionen lebendiger und spaßiger, </a:t>
            </a:r>
          </a:p>
          <a:p>
            <a:pPr marL="342000" indent="-342000" eaLnBrk="0" hangingPunct="0">
              <a:lnSpc>
                <a:spcPct val="120000"/>
              </a:lnSpc>
              <a:spcAft>
                <a:spcPts val="600"/>
              </a:spcAft>
              <a:buClr>
                <a:srgbClr val="FF0000"/>
              </a:buClr>
              <a:buFont typeface="Wingdings" charset="0"/>
              <a:buChar char=""/>
              <a:defRPr/>
            </a:pPr>
            <a:r>
              <a:rPr lang="de-DE" sz="2000" b="0" dirty="0"/>
              <a:t>... fördern die individuelle und kollektive Ausdruckskraft.</a:t>
            </a:r>
          </a:p>
          <a:p>
            <a:pPr eaLnBrk="0" hangingPunct="0">
              <a:lnSpc>
                <a:spcPct val="120000"/>
              </a:lnSpc>
              <a:spcAft>
                <a:spcPts val="600"/>
              </a:spcAft>
              <a:buClr>
                <a:srgbClr val="FF0000"/>
              </a:buClr>
              <a:buFont typeface="Wingdings" charset="0"/>
              <a:buChar char=""/>
              <a:defRPr/>
            </a:pPr>
            <a:endParaRPr lang="de-DE" sz="2000" b="0" dirty="0"/>
          </a:p>
        </p:txBody>
      </p:sp>
      <p:pic>
        <p:nvPicPr>
          <p:cNvPr id="2" name="Bild 1" descr="Respek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32054">
            <a:off x="7026275" y="1758950"/>
            <a:ext cx="1577975" cy="746125"/>
          </a:xfrm>
          <a:prstGeom prst="rect">
            <a:avLst/>
          </a:prstGeom>
          <a:noFill/>
          <a:ln>
            <a:noFill/>
          </a:ln>
          <a:effectLst>
            <a:outerShdw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Foliennummernplatzhalter 3"/>
          <p:cNvSpPr txBox="1">
            <a:spLocks noGrp="1"/>
          </p:cNvSpPr>
          <p:nvPr/>
        </p:nvSpPr>
        <p:spPr bwMode="auto">
          <a:xfrm>
            <a:off x="8691563" y="6589713"/>
            <a:ext cx="12858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BDD5D058-D065-AF47-9795-C10AB6EB166D}" type="slidenum">
              <a:rPr lang="de-DE" sz="900"/>
              <a:pPr algn="r">
                <a:lnSpc>
                  <a:spcPts val="1200"/>
                </a:lnSpc>
              </a:pPr>
              <a:t>47</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107523" name="Text Box 9"/>
          <p:cNvSpPr txBox="1">
            <a:spLocks noChangeArrowheads="1"/>
          </p:cNvSpPr>
          <p:nvPr/>
        </p:nvSpPr>
        <p:spPr bwMode="auto">
          <a:xfrm>
            <a:off x="782638" y="1600200"/>
            <a:ext cx="7748587"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pPr>
            <a:r>
              <a:rPr lang="de-DE" sz="2000"/>
              <a:t>Betriebsversammlungen sorgen für Demokratie und Transparenz im Betrieb.</a:t>
            </a:r>
          </a:p>
        </p:txBody>
      </p:sp>
      <p:sp>
        <p:nvSpPr>
          <p:cNvPr id="8" name="Rectangle 3"/>
          <p:cNvSpPr>
            <a:spLocks noChangeArrowheads="1"/>
          </p:cNvSpPr>
          <p:nvPr/>
        </p:nvSpPr>
        <p:spPr bwMode="auto">
          <a:xfrm>
            <a:off x="782638" y="2636838"/>
            <a:ext cx="820261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30000"/>
              </a:lnSpc>
              <a:spcAft>
                <a:spcPts val="600"/>
              </a:spcAft>
              <a:buFont typeface="Times" charset="0"/>
              <a:buNone/>
              <a:defRPr/>
            </a:pPr>
            <a:r>
              <a:rPr lang="de-DE" sz="2000" dirty="0"/>
              <a:t>Vertrauensleute beteiligen sich aktiv an der Vorbereitung und Durchführung von Betriebsversammlungen:</a:t>
            </a:r>
          </a:p>
          <a:p>
            <a:pPr marL="342000" indent="-342000" eaLnBrk="0" hangingPunct="0">
              <a:lnSpc>
                <a:spcPct val="120000"/>
              </a:lnSpc>
              <a:spcAft>
                <a:spcPts val="600"/>
              </a:spcAft>
              <a:buClr>
                <a:srgbClr val="FF0000"/>
              </a:buClr>
              <a:buFont typeface="Wingdings" charset="0"/>
              <a:buChar char=""/>
              <a:defRPr/>
            </a:pPr>
            <a:r>
              <a:rPr lang="de-DE" sz="2000" b="0" dirty="0"/>
              <a:t>Im Vorfeld einer Betriebsversammlung beraten wir im Vertrauenskörper eigene Beiträge,</a:t>
            </a:r>
          </a:p>
          <a:p>
            <a:pPr marL="342000" indent="-342000" eaLnBrk="0" hangingPunct="0">
              <a:lnSpc>
                <a:spcPct val="120000"/>
              </a:lnSpc>
              <a:spcAft>
                <a:spcPts val="600"/>
              </a:spcAft>
              <a:buClr>
                <a:srgbClr val="FF0000"/>
              </a:buClr>
              <a:buFont typeface="Wingdings" charset="0"/>
              <a:buChar char=""/>
              <a:defRPr/>
            </a:pPr>
            <a:r>
              <a:rPr lang="de-DE" sz="2000" b="0" dirty="0"/>
              <a:t>stimmen Beiträge mit </a:t>
            </a:r>
            <a:r>
              <a:rPr lang="de-DE" sz="2000" b="0" dirty="0" smtClean="0"/>
              <a:t>Betriebsbetreuer/-in </a:t>
            </a:r>
            <a:r>
              <a:rPr lang="de-DE" sz="2000" b="0" dirty="0"/>
              <a:t>der IG Metall ab</a:t>
            </a:r>
          </a:p>
          <a:p>
            <a:pPr marL="342000" indent="-342000" eaLnBrk="0" hangingPunct="0">
              <a:lnSpc>
                <a:spcPct val="120000"/>
              </a:lnSpc>
              <a:spcAft>
                <a:spcPts val="1200"/>
              </a:spcAft>
              <a:buClr>
                <a:srgbClr val="FF0000"/>
              </a:buClr>
              <a:buFont typeface="Wingdings" charset="0"/>
              <a:buChar char=""/>
              <a:defRPr/>
            </a:pPr>
            <a:r>
              <a:rPr lang="de-DE" sz="2000" b="0" dirty="0"/>
              <a:t>und verständigen uns mit BR und stimmen Form und Verlauf ab.</a:t>
            </a:r>
          </a:p>
          <a:p>
            <a:pPr eaLnBrk="0" hangingPunct="0">
              <a:lnSpc>
                <a:spcPct val="120000"/>
              </a:lnSpc>
              <a:spcAft>
                <a:spcPts val="600"/>
              </a:spcAft>
              <a:buClr>
                <a:srgbClr val="FF0000"/>
              </a:buClr>
              <a:buFont typeface="Times" charset="0"/>
              <a:buNone/>
              <a:defRPr/>
            </a:pPr>
            <a:r>
              <a:rPr lang="de-DE" sz="2000" dirty="0"/>
              <a:t>Hinweis: </a:t>
            </a:r>
            <a:r>
              <a:rPr lang="de-DE" sz="2000" b="0" dirty="0"/>
              <a:t>Wir Vertrauensleute vertreten die IG Metall im Betrieb und können alle betriebs- und gesellschaftspolitischen Themen ansprechen.</a:t>
            </a:r>
          </a:p>
        </p:txBody>
      </p:sp>
      <p:sp>
        <p:nvSpPr>
          <p:cNvPr id="107525" name="Titel 1"/>
          <p:cNvSpPr>
            <a:spLocks noGrp="1"/>
          </p:cNvSpPr>
          <p:nvPr>
            <p:ph type="title" idx="4294967295"/>
          </p:nvPr>
        </p:nvSpPr>
        <p:spPr bwMode="auto">
          <a:xfrm>
            <a:off x="381000" y="104775"/>
            <a:ext cx="6494463"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Betriebsversammlung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oliennummernplatzhalter 3"/>
          <p:cNvSpPr txBox="1">
            <a:spLocks noGrp="1"/>
          </p:cNvSpPr>
          <p:nvPr/>
        </p:nvSpPr>
        <p:spPr bwMode="auto">
          <a:xfrm>
            <a:off x="8756650" y="6589713"/>
            <a:ext cx="635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52132D49-0F2F-4F44-88B6-6739FE7A1EE1}" type="slidenum">
              <a:rPr lang="de-DE" sz="900"/>
              <a:pPr algn="r">
                <a:lnSpc>
                  <a:spcPts val="1200"/>
                </a:lnSpc>
              </a:pPr>
              <a:t>5</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23555" name="Text Box 9"/>
          <p:cNvSpPr txBox="1">
            <a:spLocks noChangeArrowheads="1"/>
          </p:cNvSpPr>
          <p:nvPr/>
        </p:nvSpPr>
        <p:spPr bwMode="auto">
          <a:xfrm>
            <a:off x="782638" y="1600200"/>
            <a:ext cx="7488237"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pPr>
            <a:r>
              <a:rPr lang="de-DE" sz="2000"/>
              <a:t>Vertrauensleutearbeit ist gewerkschaftliche Arbeit im Betrieb, die Handlungsräume erkundet, aufzeigt und öffnet.</a:t>
            </a:r>
          </a:p>
        </p:txBody>
      </p:sp>
      <p:sp>
        <p:nvSpPr>
          <p:cNvPr id="20484" name="Rectangle 3"/>
          <p:cNvSpPr>
            <a:spLocks noChangeArrowheads="1"/>
          </p:cNvSpPr>
          <p:nvPr/>
        </p:nvSpPr>
        <p:spPr bwMode="auto">
          <a:xfrm>
            <a:off x="782638" y="2781300"/>
            <a:ext cx="7986712"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41313" indent="-341313" eaLnBrk="0" hangingPunct="0">
              <a:lnSpc>
                <a:spcPct val="140000"/>
              </a:lnSpc>
              <a:spcAft>
                <a:spcPts val="600"/>
              </a:spcAft>
              <a:buClr>
                <a:srgbClr val="FF0000"/>
              </a:buClr>
              <a:buFont typeface="Wingdings" charset="0"/>
              <a:buChar char=""/>
              <a:tabLst>
                <a:tab pos="482600" algn="l"/>
              </a:tabLst>
            </a:pPr>
            <a:r>
              <a:rPr lang="de-DE" sz="2000" b="0" dirty="0"/>
              <a:t>Wir handeln im Rahmen der Satzung der IG Metall.</a:t>
            </a:r>
          </a:p>
          <a:p>
            <a:pPr marL="341313" indent="-341313" eaLnBrk="0" hangingPunct="0">
              <a:lnSpc>
                <a:spcPct val="140000"/>
              </a:lnSpc>
              <a:spcAft>
                <a:spcPts val="600"/>
              </a:spcAft>
              <a:buClr>
                <a:srgbClr val="FF0000"/>
              </a:buClr>
              <a:buFont typeface="Wingdings" charset="0"/>
              <a:buChar char=""/>
              <a:tabLst>
                <a:tab pos="482600" algn="l"/>
              </a:tabLst>
            </a:pPr>
            <a:r>
              <a:rPr lang="de-DE" sz="2000" b="0" dirty="0"/>
              <a:t>Wir machen uns für die Ziele unserer Organisation stark.</a:t>
            </a:r>
          </a:p>
          <a:p>
            <a:pPr marL="341313" indent="-341313" eaLnBrk="0" hangingPunct="0">
              <a:lnSpc>
                <a:spcPct val="140000"/>
              </a:lnSpc>
              <a:spcAft>
                <a:spcPts val="600"/>
              </a:spcAft>
              <a:buClr>
                <a:srgbClr val="FF0000"/>
              </a:buClr>
              <a:buFont typeface="Wingdings" charset="0"/>
              <a:buChar char=""/>
              <a:tabLst>
                <a:tab pos="482600" algn="l"/>
              </a:tabLst>
            </a:pPr>
            <a:r>
              <a:rPr lang="de-DE" sz="2000" b="0" dirty="0"/>
              <a:t>Die demokratisch gefällten Entscheidungen innerhalb der IG Metall sind unser Handlungsrahmen und unsere Motivation.</a:t>
            </a:r>
          </a:p>
          <a:p>
            <a:pPr marL="341313" indent="-341313" eaLnBrk="0" hangingPunct="0">
              <a:lnSpc>
                <a:spcPct val="140000"/>
              </a:lnSpc>
              <a:spcAft>
                <a:spcPts val="600"/>
              </a:spcAft>
              <a:buClr>
                <a:srgbClr val="FF0000"/>
              </a:buClr>
              <a:buFont typeface="Wingdings" charset="0"/>
              <a:buChar char=""/>
              <a:tabLst>
                <a:tab pos="482600" algn="l"/>
              </a:tabLst>
            </a:pPr>
            <a:r>
              <a:rPr lang="de-DE" sz="2000" b="0" dirty="0"/>
              <a:t>Die daraus abgeleiteten Forderungen und Ziele sind unser Leitfaden für das betriebliche Handeln</a:t>
            </a:r>
          </a:p>
        </p:txBody>
      </p:sp>
      <p:sp>
        <p:nvSpPr>
          <p:cNvPr id="23557" name="Titel 1"/>
          <p:cNvSpPr>
            <a:spLocks noGrp="1"/>
          </p:cNvSpPr>
          <p:nvPr>
            <p:ph type="title" idx="4294967295"/>
          </p:nvPr>
        </p:nvSpPr>
        <p:spPr bwMode="auto">
          <a:xfrm>
            <a:off x="381000" y="104775"/>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Vertrauensleute sind die IG Metall im Betrieb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nummernplatzhalter 3"/>
          <p:cNvSpPr txBox="1">
            <a:spLocks noGrp="1"/>
          </p:cNvSpPr>
          <p:nvPr/>
        </p:nvSpPr>
        <p:spPr bwMode="auto">
          <a:xfrm>
            <a:off x="8756650" y="6589713"/>
            <a:ext cx="635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CB540F4C-C203-7348-B4EA-D3634F357F41}" type="slidenum">
              <a:rPr lang="de-DE" sz="900"/>
              <a:pPr algn="r">
                <a:lnSpc>
                  <a:spcPts val="1200"/>
                </a:lnSpc>
              </a:pPr>
              <a:t>6</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22531" name="Rectangle 3"/>
          <p:cNvSpPr>
            <a:spLocks noChangeArrowheads="1"/>
          </p:cNvSpPr>
          <p:nvPr/>
        </p:nvSpPr>
        <p:spPr bwMode="auto">
          <a:xfrm>
            <a:off x="782638" y="2052638"/>
            <a:ext cx="8031162"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41313" indent="-341313" eaLnBrk="0" hangingPunct="0">
              <a:lnSpc>
                <a:spcPct val="120000"/>
              </a:lnSpc>
              <a:spcAft>
                <a:spcPts val="300"/>
              </a:spcAft>
              <a:buClr>
                <a:srgbClr val="FF0000"/>
              </a:buClr>
              <a:buFont typeface="Wingdings" charset="0"/>
              <a:buChar char=""/>
              <a:tabLst>
                <a:tab pos="482600" algn="l"/>
              </a:tabLst>
            </a:pPr>
            <a:r>
              <a:rPr lang="de-DE" sz="2000" b="0" dirty="0"/>
              <a:t>Gemeinsames Handeln steht im Vordergrund.</a:t>
            </a:r>
          </a:p>
          <a:p>
            <a:pPr marL="341313" indent="-341313" eaLnBrk="0" hangingPunct="0">
              <a:lnSpc>
                <a:spcPct val="120000"/>
              </a:lnSpc>
              <a:spcAft>
                <a:spcPts val="300"/>
              </a:spcAft>
              <a:buClr>
                <a:srgbClr val="FF0000"/>
              </a:buClr>
              <a:buFont typeface="Wingdings" charset="0"/>
              <a:buChar char=""/>
              <a:tabLst>
                <a:tab pos="482600" algn="l"/>
              </a:tabLst>
            </a:pPr>
            <a:r>
              <a:rPr lang="de-DE" sz="2000" b="0" dirty="0"/>
              <a:t>Der direkte</a:t>
            </a:r>
            <a:r>
              <a:rPr lang="de-DE" sz="2000" dirty="0"/>
              <a:t> </a:t>
            </a:r>
            <a:r>
              <a:rPr lang="de-DE" sz="2000" b="0" dirty="0"/>
              <a:t>Kontakt zu den Mitgliedern und potentiellen Mitgliedern bildet den Rahmen.</a:t>
            </a:r>
          </a:p>
          <a:p>
            <a:pPr marL="341313" indent="-341313" eaLnBrk="0" hangingPunct="0">
              <a:lnSpc>
                <a:spcPct val="120000"/>
              </a:lnSpc>
              <a:spcAft>
                <a:spcPts val="300"/>
              </a:spcAft>
              <a:buClr>
                <a:srgbClr val="FF0000"/>
              </a:buClr>
              <a:buFont typeface="Wingdings" charset="0"/>
              <a:buChar char=""/>
              <a:tabLst>
                <a:tab pos="482600" algn="l"/>
              </a:tabLst>
            </a:pPr>
            <a:r>
              <a:rPr lang="de-DE" sz="2000" b="0" dirty="0"/>
              <a:t>Ziele und Maßnahmen auf den Vorteil der Belegschaft und der Interessenvertretung richten.</a:t>
            </a:r>
          </a:p>
          <a:p>
            <a:pPr marL="341313" indent="-341313" eaLnBrk="0" hangingPunct="0">
              <a:lnSpc>
                <a:spcPct val="120000"/>
              </a:lnSpc>
              <a:spcAft>
                <a:spcPts val="300"/>
              </a:spcAft>
              <a:buClr>
                <a:srgbClr val="FF0000"/>
              </a:buClr>
              <a:buFont typeface="Wingdings" charset="0"/>
              <a:buChar char=""/>
              <a:tabLst>
                <a:tab pos="482600" algn="l"/>
              </a:tabLst>
            </a:pPr>
            <a:r>
              <a:rPr lang="de-DE" sz="2000" b="0" dirty="0"/>
              <a:t>Konfliktfähigkeit durch viele Mitglieder und starke Repräsentanz im Betrieb stärken.</a:t>
            </a:r>
          </a:p>
          <a:p>
            <a:pPr marL="341313" indent="-341313" eaLnBrk="0" hangingPunct="0">
              <a:lnSpc>
                <a:spcPct val="120000"/>
              </a:lnSpc>
              <a:spcAft>
                <a:spcPts val="300"/>
              </a:spcAft>
              <a:buClr>
                <a:srgbClr val="FF0000"/>
              </a:buClr>
              <a:buFont typeface="Wingdings" charset="0"/>
              <a:buChar char=""/>
              <a:tabLst>
                <a:tab pos="482600" algn="l"/>
              </a:tabLst>
            </a:pPr>
            <a:r>
              <a:rPr lang="de-DE" sz="2000" b="0" dirty="0"/>
              <a:t>Aktivitäten mit den Betriebsräten der IG Metall und </a:t>
            </a:r>
            <a:r>
              <a:rPr lang="de-DE" sz="2000" b="0" dirty="0" smtClean="0"/>
              <a:t>Betriebs-betreuer/-innen </a:t>
            </a:r>
            <a:r>
              <a:rPr lang="de-DE" sz="2000" b="0" dirty="0"/>
              <a:t>der zuständigen IG Metall- Verwaltungsstelle diskutieren und koordinieren.</a:t>
            </a:r>
            <a:endParaRPr lang="de-DE" sz="2000" dirty="0"/>
          </a:p>
        </p:txBody>
      </p:sp>
      <p:sp>
        <p:nvSpPr>
          <p:cNvPr id="25604" name="Text Box 9"/>
          <p:cNvSpPr txBox="1">
            <a:spLocks noChangeArrowheads="1"/>
          </p:cNvSpPr>
          <p:nvPr/>
        </p:nvSpPr>
        <p:spPr bwMode="auto">
          <a:xfrm>
            <a:off x="782638" y="1600200"/>
            <a:ext cx="4648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lnSpc>
                <a:spcPts val="2700"/>
              </a:lnSpc>
            </a:pPr>
            <a:r>
              <a:rPr lang="de-DE" sz="2000"/>
              <a:t>Dabei berücksichtigen wir:</a:t>
            </a:r>
          </a:p>
        </p:txBody>
      </p:sp>
      <p:sp>
        <p:nvSpPr>
          <p:cNvPr id="25605" name="Titel 1"/>
          <p:cNvSpPr>
            <a:spLocks noGrp="1"/>
          </p:cNvSpPr>
          <p:nvPr>
            <p:ph type="title" idx="4294967295"/>
          </p:nvPr>
        </p:nvSpPr>
        <p:spPr bwMode="auto">
          <a:xfrm>
            <a:off x="376238" y="104775"/>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Vertrauensleute sind die IG Metall im Betrieb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liennummernplatzhalter 3"/>
          <p:cNvSpPr txBox="1">
            <a:spLocks noGrp="1"/>
          </p:cNvSpPr>
          <p:nvPr/>
        </p:nvSpPr>
        <p:spPr bwMode="auto">
          <a:xfrm>
            <a:off x="8756650" y="6589713"/>
            <a:ext cx="635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03FAEF97-0CE6-314E-9833-300064496A3A}" type="slidenum">
              <a:rPr lang="de-DE" sz="900"/>
              <a:pPr algn="r">
                <a:lnSpc>
                  <a:spcPts val="1200"/>
                </a:lnSpc>
              </a:pPr>
              <a:t>7</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27651" name="Text Box 9"/>
          <p:cNvSpPr txBox="1">
            <a:spLocks noChangeArrowheads="1"/>
          </p:cNvSpPr>
          <p:nvPr/>
        </p:nvSpPr>
        <p:spPr bwMode="auto">
          <a:xfrm>
            <a:off x="782638" y="1600200"/>
            <a:ext cx="36766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pPr>
            <a:r>
              <a:rPr lang="de-DE" sz="2000"/>
              <a:t>Alle wichtigen Leitlinien und Regeln für die Arbeit von Vertrauensleuten sind in den „Richtlinien“ abgedruckt.</a:t>
            </a:r>
          </a:p>
        </p:txBody>
      </p:sp>
      <p:sp>
        <p:nvSpPr>
          <p:cNvPr id="27652" name="Titel 1"/>
          <p:cNvSpPr>
            <a:spLocks noGrp="1"/>
          </p:cNvSpPr>
          <p:nvPr>
            <p:ph type="title" idx="4294967295"/>
          </p:nvPr>
        </p:nvSpPr>
        <p:spPr bwMode="auto">
          <a:xfrm>
            <a:off x="381000" y="104775"/>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Vertrauensleute sind die IG Metall im Betrieb</a:t>
            </a:r>
          </a:p>
        </p:txBody>
      </p:sp>
      <p:sp>
        <p:nvSpPr>
          <p:cNvPr id="27654" name="Textfeld 8"/>
          <p:cNvSpPr txBox="1">
            <a:spLocks noChangeArrowheads="1"/>
          </p:cNvSpPr>
          <p:nvPr/>
        </p:nvSpPr>
        <p:spPr bwMode="auto">
          <a:xfrm>
            <a:off x="5076825" y="5229225"/>
            <a:ext cx="2447925"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lnSpc>
                <a:spcPct val="120000"/>
              </a:lnSpc>
              <a:buFont typeface="Times" charset="0"/>
              <a:buNone/>
            </a:pPr>
            <a:r>
              <a:rPr lang="de-DE" sz="1200"/>
              <a:t>Richtlinien für die Vertrauensleutearbeit</a:t>
            </a:r>
          </a:p>
          <a:p>
            <a:pPr algn="ctr" eaLnBrk="1" hangingPunct="1">
              <a:lnSpc>
                <a:spcPct val="120000"/>
              </a:lnSpc>
              <a:buFont typeface="Times" charset="0"/>
              <a:buNone/>
            </a:pPr>
            <a:r>
              <a:rPr lang="de-DE" sz="1200" b="0"/>
              <a:t>IG Metall Vorstand, Frankfurt</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5253" y="1724024"/>
            <a:ext cx="2369497" cy="334022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liennummernplatzhalter 3"/>
          <p:cNvSpPr txBox="1">
            <a:spLocks noGrp="1"/>
          </p:cNvSpPr>
          <p:nvPr/>
        </p:nvSpPr>
        <p:spPr bwMode="auto">
          <a:xfrm>
            <a:off x="8756650" y="6589713"/>
            <a:ext cx="635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04AE2D8B-BC35-594D-8B9E-8E9073CAC940}" type="slidenum">
              <a:rPr lang="de-DE" sz="900"/>
              <a:pPr algn="r">
                <a:lnSpc>
                  <a:spcPts val="1200"/>
                </a:lnSpc>
              </a:pPr>
              <a:t>8</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16393" name="Text Box 9"/>
          <p:cNvSpPr txBox="1">
            <a:spLocks noChangeArrowheads="1"/>
          </p:cNvSpPr>
          <p:nvPr/>
        </p:nvSpPr>
        <p:spPr bwMode="auto">
          <a:xfrm>
            <a:off x="782638" y="1600200"/>
            <a:ext cx="7848600" cy="728663"/>
          </a:xfrm>
          <a:prstGeom prst="rect">
            <a:avLst/>
          </a:prstGeom>
          <a:noFill/>
          <a:ln>
            <a:noFill/>
          </a:ln>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120000"/>
              </a:lnSpc>
              <a:buFont typeface="Times" charset="0"/>
              <a:buNone/>
              <a:defRPr/>
            </a:pPr>
            <a:r>
              <a:rPr lang="de-DE" sz="2000" dirty="0" smtClean="0">
                <a:latin typeface="+mn-lt"/>
              </a:rPr>
              <a:t>Die Mitglieder der IG Metall im Betrieb wenden sich oft zuerst an uns Vertrauensleute. </a:t>
            </a:r>
          </a:p>
        </p:txBody>
      </p:sp>
      <p:sp>
        <p:nvSpPr>
          <p:cNvPr id="26628" name="Rectangle 3"/>
          <p:cNvSpPr>
            <a:spLocks noChangeArrowheads="1"/>
          </p:cNvSpPr>
          <p:nvPr/>
        </p:nvSpPr>
        <p:spPr bwMode="auto">
          <a:xfrm>
            <a:off x="782638" y="2565400"/>
            <a:ext cx="4652962"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42000" indent="-342000" eaLnBrk="0" hangingPunct="0">
              <a:lnSpc>
                <a:spcPct val="120000"/>
              </a:lnSpc>
              <a:spcAft>
                <a:spcPts val="900"/>
              </a:spcAft>
              <a:buClr>
                <a:srgbClr val="FF0000"/>
              </a:buClr>
              <a:buFont typeface="Wingdings" charset="0"/>
              <a:buChar char=""/>
              <a:tabLst>
                <a:tab pos="482600" algn="l"/>
              </a:tabLst>
              <a:defRPr/>
            </a:pPr>
            <a:r>
              <a:rPr lang="de-DE" sz="2000" b="0" dirty="0" smtClean="0"/>
              <a:t>Kollegen/-innen </a:t>
            </a:r>
            <a:r>
              <a:rPr lang="de-DE" sz="2000" b="0" dirty="0"/>
              <a:t>vertrauen uns ihre Sorgen und Problemen an.</a:t>
            </a:r>
          </a:p>
          <a:p>
            <a:pPr marL="342000" indent="-342000" eaLnBrk="0" hangingPunct="0">
              <a:lnSpc>
                <a:spcPct val="120000"/>
              </a:lnSpc>
              <a:spcAft>
                <a:spcPts val="900"/>
              </a:spcAft>
              <a:buClr>
                <a:srgbClr val="FF0000"/>
              </a:buClr>
              <a:buFont typeface="Wingdings" charset="0"/>
              <a:buChar char=""/>
              <a:tabLst>
                <a:tab pos="482600" algn="l"/>
              </a:tabLst>
              <a:defRPr/>
            </a:pPr>
            <a:r>
              <a:rPr lang="de-DE" sz="2000" b="0" dirty="0"/>
              <a:t>Wir setzen uns für ihre Interessen ein.</a:t>
            </a:r>
          </a:p>
          <a:p>
            <a:pPr marL="342000" indent="-342000" eaLnBrk="0" hangingPunct="0">
              <a:lnSpc>
                <a:spcPct val="120000"/>
              </a:lnSpc>
              <a:spcAft>
                <a:spcPts val="900"/>
              </a:spcAft>
              <a:buClr>
                <a:srgbClr val="FF0000"/>
              </a:buClr>
              <a:buFont typeface="Wingdings" charset="0"/>
              <a:buChar char=""/>
              <a:tabLst>
                <a:tab pos="482600" algn="l"/>
              </a:tabLst>
              <a:defRPr/>
            </a:pPr>
            <a:r>
              <a:rPr lang="de-DE" sz="2000" b="0" dirty="0"/>
              <a:t>Wir übermitteln und vermitteln Sorgen, Wünsche und Vorschläge an Betriebsrat und Verwaltungsstelle.</a:t>
            </a:r>
          </a:p>
          <a:p>
            <a:pPr marL="342000" indent="-342000" eaLnBrk="0" hangingPunct="0">
              <a:lnSpc>
                <a:spcPct val="120000"/>
              </a:lnSpc>
              <a:spcAft>
                <a:spcPts val="900"/>
              </a:spcAft>
              <a:buClr>
                <a:srgbClr val="FF0000"/>
              </a:buClr>
              <a:buFont typeface="Wingdings" charset="0"/>
              <a:buChar char=""/>
              <a:tabLst>
                <a:tab pos="482600" algn="l"/>
              </a:tabLst>
              <a:defRPr/>
            </a:pPr>
            <a:r>
              <a:rPr lang="de-DE" sz="2000" b="0" dirty="0" smtClean="0"/>
              <a:t>Kollegen/-innen </a:t>
            </a:r>
            <a:r>
              <a:rPr lang="de-DE" sz="2000" b="0" dirty="0"/>
              <a:t>mit uns über betriebs- </a:t>
            </a:r>
            <a:r>
              <a:rPr lang="de-DE" sz="2000" b="0" i="1" dirty="0"/>
              <a:t>und</a:t>
            </a:r>
            <a:r>
              <a:rPr lang="de-DE" sz="2000" b="0" dirty="0"/>
              <a:t> gesellschaftspolitische Themen.</a:t>
            </a:r>
          </a:p>
          <a:p>
            <a:pPr marL="292100" indent="-292100" eaLnBrk="0" hangingPunct="0">
              <a:lnSpc>
                <a:spcPct val="120000"/>
              </a:lnSpc>
              <a:spcAft>
                <a:spcPts val="300"/>
              </a:spcAft>
              <a:buClr>
                <a:srgbClr val="FF0000"/>
              </a:buClr>
              <a:buFont typeface="Wingdings" charset="0"/>
              <a:buChar char=""/>
              <a:tabLst>
                <a:tab pos="482600" algn="l"/>
              </a:tabLst>
              <a:defRPr/>
            </a:pPr>
            <a:endParaRPr lang="de-DE" sz="2000" b="0" dirty="0"/>
          </a:p>
          <a:p>
            <a:pPr marL="292100" indent="-292100" eaLnBrk="0" hangingPunct="0">
              <a:lnSpc>
                <a:spcPct val="120000"/>
              </a:lnSpc>
              <a:spcAft>
                <a:spcPts val="300"/>
              </a:spcAft>
              <a:buClr>
                <a:srgbClr val="FF0000"/>
              </a:buClr>
              <a:buFont typeface="Wingdings" charset="0"/>
              <a:buChar char=""/>
              <a:tabLst>
                <a:tab pos="482600" algn="l"/>
              </a:tabLst>
              <a:defRPr/>
            </a:pPr>
            <a:endParaRPr lang="de-DE" sz="2000" dirty="0"/>
          </a:p>
        </p:txBody>
      </p:sp>
      <p:sp>
        <p:nvSpPr>
          <p:cNvPr id="29702" name="Titel 1"/>
          <p:cNvSpPr>
            <a:spLocks noGrp="1"/>
          </p:cNvSpPr>
          <p:nvPr>
            <p:ph type="title" idx="4294967295"/>
          </p:nvPr>
        </p:nvSpPr>
        <p:spPr bwMode="auto">
          <a:xfrm>
            <a:off x="377825" y="104775"/>
            <a:ext cx="599122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Vertrauensleute sind Ansprechpartner für Kolleginnen und Kollegen</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500" y="2674952"/>
            <a:ext cx="3117850" cy="17016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liennummernplatzhalter 3"/>
          <p:cNvSpPr txBox="1">
            <a:spLocks noGrp="1"/>
          </p:cNvSpPr>
          <p:nvPr/>
        </p:nvSpPr>
        <p:spPr bwMode="auto">
          <a:xfrm>
            <a:off x="8756650" y="6589713"/>
            <a:ext cx="635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lnSpc>
                <a:spcPts val="1200"/>
              </a:lnSpc>
            </a:pPr>
            <a:fld id="{7619BA31-E18D-DD49-9AA1-5ACB3E577D70}" type="slidenum">
              <a:rPr lang="de-DE" sz="900"/>
              <a:pPr algn="r">
                <a:lnSpc>
                  <a:spcPts val="1200"/>
                </a:lnSpc>
              </a:pPr>
              <a:t>9</a:t>
            </a:fld>
            <a:endParaRPr lang="de-DE" sz="900"/>
          </a:p>
        </p:txBody>
      </p:sp>
      <p:sp>
        <p:nvSpPr>
          <p:cNvPr id="16389" name="Fußzeilenplatzhalter 4"/>
          <p:cNvSpPr txBox="1">
            <a:spLocks noGrp="1"/>
          </p:cNvSpPr>
          <p:nvPr/>
        </p:nvSpPr>
        <p:spPr bwMode="auto">
          <a:xfrm>
            <a:off x="381000" y="6589713"/>
            <a:ext cx="6040438" cy="153987"/>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buFont typeface="Times" charset="0"/>
              <a:buNone/>
              <a:defRPr/>
            </a:pPr>
            <a:r>
              <a:rPr lang="de-DE" sz="1000" dirty="0" smtClean="0">
                <a:solidFill>
                  <a:schemeClr val="bg1">
                    <a:lumMod val="50000"/>
                  </a:schemeClr>
                </a:solidFill>
              </a:rPr>
              <a:t>IG Metall Vorstand / FB Betriebs- und Branchenpolitik / Ressort Vertrauensleute und Betriebspolitik</a:t>
            </a:r>
            <a:endParaRPr lang="de-DE" sz="1000" dirty="0">
              <a:solidFill>
                <a:schemeClr val="bg1">
                  <a:lumMod val="50000"/>
                </a:schemeClr>
              </a:solidFill>
            </a:endParaRPr>
          </a:p>
        </p:txBody>
      </p:sp>
      <p:sp>
        <p:nvSpPr>
          <p:cNvPr id="28675" name="Rectangle 3"/>
          <p:cNvSpPr>
            <a:spLocks noChangeArrowheads="1"/>
          </p:cNvSpPr>
          <p:nvPr/>
        </p:nvSpPr>
        <p:spPr bwMode="auto">
          <a:xfrm>
            <a:off x="782638" y="2052638"/>
            <a:ext cx="8253412"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41313" indent="-341313" eaLnBrk="0" hangingPunct="0">
              <a:lnSpc>
                <a:spcPct val="120000"/>
              </a:lnSpc>
              <a:spcAft>
                <a:spcPts val="900"/>
              </a:spcAft>
              <a:buClr>
                <a:srgbClr val="FF0000"/>
              </a:buClr>
              <a:buFont typeface="Wingdings" charset="0"/>
              <a:buChar char=""/>
              <a:tabLst>
                <a:tab pos="482600" algn="l"/>
              </a:tabLst>
            </a:pPr>
            <a:r>
              <a:rPr lang="de-DE" sz="2000" b="0" dirty="0"/>
              <a:t>eine aktuelle Übersicht erstellen über Anzahl, Arbeitsort und Arbeitszeiten der IG Metall-Mitglieder im Betrieb (gewerkschaftlicher Betriebsplan),</a:t>
            </a:r>
          </a:p>
          <a:p>
            <a:pPr marL="341313" indent="-341313" eaLnBrk="0" hangingPunct="0">
              <a:lnSpc>
                <a:spcPct val="120000"/>
              </a:lnSpc>
              <a:spcAft>
                <a:spcPts val="900"/>
              </a:spcAft>
              <a:buClr>
                <a:srgbClr val="FF0000"/>
              </a:buClr>
              <a:buFont typeface="Wingdings" charset="0"/>
              <a:buChar char=""/>
              <a:tabLst>
                <a:tab pos="482600" algn="l"/>
              </a:tabLst>
            </a:pPr>
            <a:r>
              <a:rPr lang="de-DE" sz="2000" b="0" dirty="0"/>
              <a:t>die Mitglieder zu informieren, wann wir ansprechbar sind,</a:t>
            </a:r>
          </a:p>
          <a:p>
            <a:pPr marL="341313" indent="-341313" eaLnBrk="0" hangingPunct="0">
              <a:lnSpc>
                <a:spcPct val="120000"/>
              </a:lnSpc>
              <a:spcAft>
                <a:spcPts val="900"/>
              </a:spcAft>
              <a:buClr>
                <a:srgbClr val="FF0000"/>
              </a:buClr>
              <a:buFont typeface="Wingdings" charset="0"/>
              <a:buChar char=""/>
              <a:tabLst>
                <a:tab pos="482600" algn="l"/>
              </a:tabLst>
            </a:pPr>
            <a:r>
              <a:rPr lang="de-DE" sz="2000" b="0" dirty="0"/>
              <a:t>regelmäßige Gespräche im Vertretungsbereich zu führen,</a:t>
            </a:r>
          </a:p>
          <a:p>
            <a:pPr marL="341313" indent="-341313" eaLnBrk="0" hangingPunct="0">
              <a:lnSpc>
                <a:spcPct val="120000"/>
              </a:lnSpc>
              <a:spcAft>
                <a:spcPts val="900"/>
              </a:spcAft>
              <a:buClr>
                <a:srgbClr val="FF0000"/>
              </a:buClr>
              <a:buFont typeface="Wingdings" charset="0"/>
              <a:buChar char=""/>
              <a:tabLst>
                <a:tab pos="482600" algn="l"/>
              </a:tabLst>
            </a:pPr>
            <a:r>
              <a:rPr lang="de-DE" sz="2000" b="0" dirty="0"/>
              <a:t>aktiv nachzufragen, ob es Probleme gibt,</a:t>
            </a:r>
          </a:p>
          <a:p>
            <a:pPr marL="341313" indent="-341313" eaLnBrk="0" hangingPunct="0">
              <a:lnSpc>
                <a:spcPct val="120000"/>
              </a:lnSpc>
              <a:spcAft>
                <a:spcPts val="900"/>
              </a:spcAft>
              <a:buClr>
                <a:srgbClr val="FF0000"/>
              </a:buClr>
              <a:buFont typeface="Wingdings" charset="0"/>
              <a:buChar char=""/>
              <a:tabLst>
                <a:tab pos="482600" algn="l"/>
              </a:tabLst>
            </a:pPr>
            <a:r>
              <a:rPr lang="de-DE" sz="2000" b="0" dirty="0"/>
              <a:t>gemeinsam mit den Mitgliedern an Lösungsansätzen  zu arbeiten,</a:t>
            </a:r>
          </a:p>
          <a:p>
            <a:pPr marL="341313" indent="-341313" eaLnBrk="0" hangingPunct="0">
              <a:lnSpc>
                <a:spcPct val="120000"/>
              </a:lnSpc>
              <a:spcAft>
                <a:spcPts val="900"/>
              </a:spcAft>
              <a:buClr>
                <a:srgbClr val="FF0000"/>
              </a:buClr>
              <a:buFont typeface="Wingdings" charset="0"/>
              <a:buChar char=""/>
              <a:tabLst>
                <a:tab pos="482600" algn="l"/>
              </a:tabLst>
            </a:pPr>
            <a:r>
              <a:rPr lang="de-DE" sz="2000" b="0" dirty="0" smtClean="0"/>
              <a:t>Kollegen/-innen </a:t>
            </a:r>
            <a:r>
              <a:rPr lang="de-DE" sz="2000" b="0" dirty="0"/>
              <a:t>auch über gesamtbetriebliche Vorgänge und Diskussionen  zu informieren und zu beteiligen.</a:t>
            </a:r>
          </a:p>
        </p:txBody>
      </p:sp>
      <p:sp>
        <p:nvSpPr>
          <p:cNvPr id="31748" name="Text Box 9"/>
          <p:cNvSpPr txBox="1">
            <a:spLocks noChangeArrowheads="1"/>
          </p:cNvSpPr>
          <p:nvPr/>
        </p:nvSpPr>
        <p:spPr bwMode="auto">
          <a:xfrm>
            <a:off x="782638" y="1600200"/>
            <a:ext cx="4648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lnSpc>
                <a:spcPts val="2700"/>
              </a:lnSpc>
            </a:pPr>
            <a:r>
              <a:rPr lang="de-DE" sz="2000"/>
              <a:t>Hilfreich ist es,</a:t>
            </a:r>
          </a:p>
        </p:txBody>
      </p:sp>
      <p:sp>
        <p:nvSpPr>
          <p:cNvPr id="31749" name="Titel 1"/>
          <p:cNvSpPr>
            <a:spLocks noGrp="1"/>
          </p:cNvSpPr>
          <p:nvPr>
            <p:ph type="title" idx="4294967295"/>
          </p:nvPr>
        </p:nvSpPr>
        <p:spPr bwMode="auto">
          <a:xfrm>
            <a:off x="381000" y="76200"/>
            <a:ext cx="5919788"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20000"/>
              </a:lnSpc>
            </a:pPr>
            <a:r>
              <a:rPr lang="de-DE" sz="2400">
                <a:latin typeface="Arial" charset="0"/>
                <a:ea typeface="ＭＳ Ｐゴシック" charset="0"/>
                <a:cs typeface="ＭＳ Ｐゴシック" charset="0"/>
              </a:rPr>
              <a:t>Vertrauensleute sind Ansprechpartner für Kolleginnen und Kollegen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1" i="0" u="none" strike="noStrike" cap="none" normalizeH="0" baseline="0">
            <a:ln>
              <a:noFill/>
            </a:ln>
            <a:solidFill>
              <a:schemeClr val="tx1"/>
            </a:solidFill>
            <a:effectLst/>
            <a:latin typeface="Arial" pitchFamily="95"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Times" charset="0"/>
          <a:buChar char="•"/>
          <a:tabLst/>
          <a:defRPr kumimoji="0" lang="de-DE" sz="2400" b="1" i="0" u="none" strike="noStrike" cap="none" normalizeH="0" baseline="0">
            <a:ln>
              <a:noFill/>
            </a:ln>
            <a:solidFill>
              <a:schemeClr val="tx1"/>
            </a:solidFill>
            <a:effectLst/>
            <a:latin typeface="Arial" pitchFamily="95"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3584</Words>
  <Application>Microsoft Office PowerPoint</Application>
  <PresentationFormat>Bildschirmpräsentation (4:3)</PresentationFormat>
  <Paragraphs>635</Paragraphs>
  <Slides>47</Slides>
  <Notes>46</Notes>
  <HiddenSlides>0</HiddenSlides>
  <MMClips>0</MMClips>
  <ScaleCrop>false</ScaleCrop>
  <HeadingPairs>
    <vt:vector size="4" baseType="variant">
      <vt:variant>
        <vt:lpstr>Design</vt:lpstr>
      </vt:variant>
      <vt:variant>
        <vt:i4>1</vt:i4>
      </vt:variant>
      <vt:variant>
        <vt:lpstr>Folientitel</vt:lpstr>
      </vt:variant>
      <vt:variant>
        <vt:i4>47</vt:i4>
      </vt:variant>
    </vt:vector>
  </HeadingPairs>
  <TitlesOfParts>
    <vt:vector size="48" baseType="lpstr">
      <vt:lpstr>blank</vt:lpstr>
      <vt:lpstr>Titel</vt:lpstr>
      <vt:lpstr>Nah dran und kompetent Vertrauensleute in der IG Metall</vt:lpstr>
      <vt:lpstr>Nah dran und kompetent Vertrauensleute in der IG Metall</vt:lpstr>
      <vt:lpstr>Vertrauensleute sind die IG Metall im Betrieb</vt:lpstr>
      <vt:lpstr>Vertrauensleute sind die IG Metall im Betrieb</vt:lpstr>
      <vt:lpstr>Vertrauensleute sind die IG Metall im Betrieb</vt:lpstr>
      <vt:lpstr>Vertrauensleute sind die IG Metall im Betrieb</vt:lpstr>
      <vt:lpstr>Vertrauensleute sind Ansprechpartner für Kolleginnen und Kollegen</vt:lpstr>
      <vt:lpstr>Vertrauensleute sind Ansprechpartner für Kolleginnen und Kollegen</vt:lpstr>
      <vt:lpstr>Vertrauensleute kommunizieren und informieren</vt:lpstr>
      <vt:lpstr>Vertrauensleute kommunizieren und informieren</vt:lpstr>
      <vt:lpstr>Vertrauensleute beteiligen Mitglieder und Belegschaft</vt:lpstr>
      <vt:lpstr>Vertrauensleute werben und betreuen</vt:lpstr>
      <vt:lpstr>Vertrauensleute werben und betreuen</vt:lpstr>
      <vt:lpstr>Vertrauensleute werben und betreuen</vt:lpstr>
      <vt:lpstr>Zusammenarbeit Vertrauensleute und Betriebsrat</vt:lpstr>
      <vt:lpstr>Zusammenarbeit Vertrauensleute und Betriebsrat</vt:lpstr>
      <vt:lpstr>Vertrauensleute und Qualifizierung</vt:lpstr>
      <vt:lpstr>Vertrauensleute und Qualifizierung</vt:lpstr>
      <vt:lpstr>Vertrauensleute und Qualifizierung</vt:lpstr>
      <vt:lpstr>PowerPoint-Präsentation</vt:lpstr>
      <vt:lpstr>Vertrauensleute und Qualifizierung</vt:lpstr>
      <vt:lpstr>Der Tarifvertrag und seine Umsetzung</vt:lpstr>
      <vt:lpstr>Aufgaben und Rolle der Vertrauenskörperleitung</vt:lpstr>
      <vt:lpstr>Aufgaben und Rolle der Vertrauenskörperleitung</vt:lpstr>
      <vt:lpstr>Vertrauensleute sind Mittler zwischen Betrieb und Verwaltungsstelle</vt:lpstr>
      <vt:lpstr>Vertrauensleute sind Mittler zwischen Betrieb und Verwaltungsstelle</vt:lpstr>
      <vt:lpstr>Vertrauensleute sind Mittler zwischen Betrieb und Verwaltungsstelle</vt:lpstr>
      <vt:lpstr>Vertrauensleute in der IG Metall</vt:lpstr>
      <vt:lpstr>Vertrauensleute in der IG Metall</vt:lpstr>
      <vt:lpstr>Vertrauensleute in der IG Metall</vt:lpstr>
      <vt:lpstr>Vertrauensleutearbeit hat Geschichte</vt:lpstr>
      <vt:lpstr>Der gewerkschaftliche Betriebsplan</vt:lpstr>
      <vt:lpstr>Der gewerkschaftliche Betriebsplan</vt:lpstr>
      <vt:lpstr>Der gewerkschaftliche Betriebsplan</vt:lpstr>
      <vt:lpstr>Erweiterter gewerkschaftlicher Betriebsbegriff</vt:lpstr>
      <vt:lpstr>Erweiterter gewerkschaftlicher Betriebsbegriff</vt:lpstr>
      <vt:lpstr>Erweiterter gewerkschaftlicher Betriebsbegriff</vt:lpstr>
      <vt:lpstr>Erweiterter gewerkschaftlicher Betriebsbegriff</vt:lpstr>
      <vt:lpstr>Vertrauensleute und Bildungsberatung</vt:lpstr>
      <vt:lpstr>Vertrauensleutewahlen</vt:lpstr>
      <vt:lpstr>Vertrauensleutewahlen</vt:lpstr>
      <vt:lpstr>Gewerkschaftliche Öffentlichkeitsarbeit</vt:lpstr>
      <vt:lpstr>Gewerkschaftliche Öffentlichkeitsarbeit</vt:lpstr>
      <vt:lpstr>Gewerkschaftliche Kulturarbeit</vt:lpstr>
      <vt:lpstr>Gewerkschaftliche Kulturarbeit</vt:lpstr>
      <vt:lpstr>Betriebsversammlung</vt:lpstr>
    </vt:vector>
  </TitlesOfParts>
  <Manager/>
  <Company>visualisierung &amp; konzepte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 zur VL-Arbeitshilfe</dc:title>
  <dc:subject/>
  <dc:creator>Karsten Meier</dc:creator>
  <cp:keywords/>
  <dc:description/>
  <cp:lastModifiedBy>Madan, Heike</cp:lastModifiedBy>
  <cp:revision>236</cp:revision>
  <cp:lastPrinted>2013-07-29T08:39:09Z</cp:lastPrinted>
  <dcterms:created xsi:type="dcterms:W3CDTF">2010-04-12T10:31:34Z</dcterms:created>
  <dcterms:modified xsi:type="dcterms:W3CDTF">2013-07-30T07:06:39Z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-1325629475</vt:i4>
  </property>
  <property fmtid="{D5CDD505-2E9C-101B-9397-08002B2CF9AE}" pid="3" name="_NewReviewCycle">
    <vt:lpwstr/>
  </property>
  <property fmtid="{D5CDD505-2E9C-101B-9397-08002B2CF9AE}" pid="4" name="_EmailSubject">
    <vt:lpwstr>PPT VL-Arbeit</vt:lpwstr>
  </property>
  <property fmtid="{D5CDD505-2E9C-101B-9397-08002B2CF9AE}" pid="5" name="_AuthorEmail">
    <vt:lpwstr>Heike.Madan@igmetall.de</vt:lpwstr>
  </property>
  <property fmtid="{D5CDD505-2E9C-101B-9397-08002B2CF9AE}" pid="6" name="_AuthorEmailDisplayName">
    <vt:lpwstr>Madan, Heike</vt:lpwstr>
  </property>
</Properties>
</file>